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43"/>
  </p:notesMasterIdLst>
  <p:sldIdLst>
    <p:sldId id="256" r:id="rId2"/>
    <p:sldId id="258" r:id="rId3"/>
    <p:sldId id="264" r:id="rId4"/>
    <p:sldId id="259" r:id="rId5"/>
    <p:sldId id="286" r:id="rId6"/>
    <p:sldId id="261" r:id="rId7"/>
    <p:sldId id="262" r:id="rId8"/>
    <p:sldId id="263" r:id="rId9"/>
    <p:sldId id="265" r:id="rId10"/>
    <p:sldId id="266" r:id="rId11"/>
    <p:sldId id="267" r:id="rId12"/>
    <p:sldId id="321" r:id="rId13"/>
    <p:sldId id="295" r:id="rId14"/>
    <p:sldId id="296" r:id="rId15"/>
    <p:sldId id="302" r:id="rId16"/>
    <p:sldId id="303" r:id="rId17"/>
    <p:sldId id="304" r:id="rId18"/>
    <p:sldId id="305" r:id="rId19"/>
    <p:sldId id="278" r:id="rId20"/>
    <p:sldId id="280" r:id="rId21"/>
    <p:sldId id="306" r:id="rId22"/>
    <p:sldId id="307" r:id="rId23"/>
    <p:sldId id="310" r:id="rId24"/>
    <p:sldId id="311" r:id="rId25"/>
    <p:sldId id="315" r:id="rId26"/>
    <p:sldId id="308" r:id="rId27"/>
    <p:sldId id="334" r:id="rId28"/>
    <p:sldId id="281" r:id="rId29"/>
    <p:sldId id="316" r:id="rId30"/>
    <p:sldId id="287" r:id="rId31"/>
    <p:sldId id="282" r:id="rId32"/>
    <p:sldId id="317" r:id="rId33"/>
    <p:sldId id="329" r:id="rId34"/>
    <p:sldId id="330" r:id="rId35"/>
    <p:sldId id="331" r:id="rId36"/>
    <p:sldId id="294" r:id="rId37"/>
    <p:sldId id="333" r:id="rId38"/>
    <p:sldId id="318" r:id="rId39"/>
    <p:sldId id="332" r:id="rId40"/>
    <p:sldId id="320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03249-08BA-934C-BA04-FFAB4A77B069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8873-3410-B74D-AC31-4F3ED8525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4147-5C00-D54E-92D3-74D4EF1AD9DE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711200"/>
            <a:ext cx="4605337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70388"/>
            <a:ext cx="5059363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8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9-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EEAEF-E3B6-4AFA-9C20-C8A266DA314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28" y="4343799"/>
            <a:ext cx="5485946" cy="41136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DBCA5E-4BAC-4794-89EA-EB1E0DBD0486}" type="slidenum">
              <a:rPr lang="en-US" altLang="en-US" sz="120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9-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DCFDF-28F3-478E-A0EC-50DCDB2A284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28" y="4343798"/>
            <a:ext cx="5485946" cy="41136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2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A11F49-9D70-4422-AF0E-5C0E7D6333B2}" type="slidenum">
              <a:rPr kumimoji="0" lang="en-US" altLang="en-US" b="0" smtClean="0">
                <a:latin typeface="Century Gothic" pitchFamily="34" charset="0"/>
              </a:rPr>
              <a:pPr/>
              <a:t>33</a:t>
            </a:fld>
            <a:endParaRPr kumimoji="0" lang="en-US" altLang="en-US" b="0" dirty="0" smtClean="0">
              <a:latin typeface="Century Gothic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4229"/>
            <a:ext cx="5485463" cy="411231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86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33B61E-6665-4B1C-9B99-E3BED3D057DD}" type="slidenum">
              <a:rPr kumimoji="0" lang="en-US" altLang="en-US" b="0" smtClean="0">
                <a:latin typeface="Century Gothic" pitchFamily="34" charset="0"/>
              </a:rPr>
              <a:pPr/>
              <a:t>34</a:t>
            </a:fld>
            <a:endParaRPr kumimoji="0" lang="en-US" altLang="en-US" b="0" dirty="0" smtClean="0">
              <a:latin typeface="Century Gothic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4229"/>
            <a:ext cx="5485463" cy="411231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38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7100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04CEC5-CC60-477A-A9DE-CC6CB13B0B6C}" type="slidenum">
              <a:rPr kumimoji="0" lang="en-US" altLang="en-US" b="0" smtClean="0">
                <a:latin typeface="Century Gothic" pitchFamily="34" charset="0"/>
              </a:rPr>
              <a:pPr/>
              <a:t>35</a:t>
            </a:fld>
            <a:endParaRPr kumimoji="0" lang="en-US" altLang="en-US" b="0" dirty="0" smtClean="0">
              <a:latin typeface="Century Gothic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4229"/>
            <a:ext cx="5485463" cy="411231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386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F08DF6-B0C9-4A18-9204-4B740AC1B189}" type="slidenum">
              <a:rPr lang="en-US" altLang="en-US" sz="1200"/>
              <a:pPr eaLnBrk="1" hangingPunct="1"/>
              <a:t>37</a:t>
            </a:fld>
            <a:endParaRPr lang="en-US" altLang="en-US" sz="1200" dirty="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7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DA560B-FF31-4442-891C-A3D2542568BD}" type="slidenum">
              <a:rPr lang="en-US" altLang="en-US" sz="1200"/>
              <a:pPr eaLnBrk="1" hangingPunct="1"/>
              <a:t>39</a:t>
            </a:fld>
            <a:endParaRPr lang="en-US" altLang="en-US" sz="12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84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pic>
        <p:nvPicPr>
          <p:cNvPr id="6" name="Picture 4" descr="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92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561" y="1400367"/>
            <a:ext cx="7010400" cy="15714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kumimoji="0" lang="en-US" sz="4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561" y="29718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AICPA Web_1c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538" y="640749"/>
            <a:ext cx="1004887" cy="3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5854138" y="6509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9pPr>
          </a:lstStyle>
          <a:p>
            <a:r>
              <a:rPr lang="en-US" sz="1400" dirty="0" smtClean="0"/>
              <a:t>#AICPApfp</a:t>
            </a:r>
            <a:endParaRPr lang="en-US" sz="140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75"/>
            <a:ext cx="9144000" cy="13335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92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3071813"/>
            <a:ext cx="185738" cy="36988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60" y="2054931"/>
            <a:ext cx="6704967" cy="15089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kumimoji="0" lang="en-US" sz="4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670077"/>
          </a:solidFill>
          <a:ln/>
        </p:spPr>
        <p:txBody>
          <a:bodyPr/>
          <a:lstStyle/>
          <a:p>
            <a:pPr marL="118745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30000" dirty="0">
              <a:solidFill>
                <a:schemeClr val="bg1"/>
              </a:solidFill>
              <a:latin typeface="Arial" pitchFamily="-64" charset="0"/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553200" y="6519152"/>
            <a:ext cx="21336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ICPA Web_wh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6599238"/>
            <a:ext cx="660849" cy="222250"/>
          </a:xfrm>
          <a:prstGeom prst="rect">
            <a:avLst/>
          </a:prstGeom>
        </p:spPr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5854138" y="6509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9pPr>
          </a:lstStyle>
          <a:p>
            <a:r>
              <a:rPr lang="en-US" sz="1400" dirty="0" smtClean="0"/>
              <a:t># AICPApfp</a:t>
            </a:r>
            <a:endParaRPr lang="en-US" sz="140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680" y="353786"/>
            <a:ext cx="8178120" cy="9010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680" y="1500323"/>
            <a:ext cx="8178120" cy="476666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3175"/>
            <a:ext cx="9144000" cy="13335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670077"/>
          </a:solidFill>
          <a:ln/>
        </p:spPr>
        <p:txBody>
          <a:bodyPr/>
          <a:lstStyle/>
          <a:p>
            <a:pPr marL="118745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30000" dirty="0">
              <a:solidFill>
                <a:schemeClr val="bg1"/>
              </a:solidFill>
              <a:latin typeface="Arial" pitchFamily="-64" charset="0"/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553200" y="6519152"/>
            <a:ext cx="21336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ICPA Web_wh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6599238"/>
            <a:ext cx="660849" cy="222250"/>
          </a:xfrm>
          <a:prstGeom prst="rect">
            <a:avLst/>
          </a:prstGeom>
        </p:spPr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5854138" y="6509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9pPr>
          </a:lstStyle>
          <a:p>
            <a:r>
              <a:rPr lang="en-US" sz="1400" dirty="0" smtClean="0"/>
              <a:t># AICPApfp</a:t>
            </a:r>
            <a:endParaRPr lang="en-US" sz="1400" dirty="0"/>
          </a:p>
        </p:txBody>
      </p:sp>
      <p:sp>
        <p:nvSpPr>
          <p:cNvPr id="12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5580" y="1494846"/>
            <a:ext cx="4063320" cy="485549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94302" y="1494846"/>
            <a:ext cx="4063320" cy="485549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rgbClr val="005BBF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8680" y="353786"/>
            <a:ext cx="8178120" cy="9010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670077"/>
          </a:solidFill>
          <a:ln/>
        </p:spPr>
        <p:txBody>
          <a:bodyPr/>
          <a:lstStyle/>
          <a:p>
            <a:pPr marL="118745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30000" dirty="0">
              <a:solidFill>
                <a:schemeClr val="bg1"/>
              </a:solidFill>
              <a:latin typeface="Arial" pitchFamily="-64" charset="0"/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553200" y="6519152"/>
            <a:ext cx="21336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ICPA Web_wh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6599238"/>
            <a:ext cx="660849" cy="222250"/>
          </a:xfrm>
          <a:prstGeom prst="rect">
            <a:avLst/>
          </a:prstGeom>
        </p:spPr>
      </p:pic>
      <p:sp>
        <p:nvSpPr>
          <p:cNvPr id="12" name="Slide Number Placeholder 7"/>
          <p:cNvSpPr txBox="1">
            <a:spLocks/>
          </p:cNvSpPr>
          <p:nvPr/>
        </p:nvSpPr>
        <p:spPr>
          <a:xfrm>
            <a:off x="5854138" y="6509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9pPr>
          </a:lstStyle>
          <a:p>
            <a:r>
              <a:rPr lang="en-US" sz="1400" dirty="0" smtClean="0"/>
              <a:t># AICPApfp</a:t>
            </a:r>
            <a:endParaRPr lang="en-US" sz="1400" dirty="0"/>
          </a:p>
        </p:txBody>
      </p:sp>
      <p:sp>
        <p:nvSpPr>
          <p:cNvPr id="13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560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670077"/>
          </a:solidFill>
          <a:ln/>
        </p:spPr>
        <p:txBody>
          <a:bodyPr/>
          <a:lstStyle/>
          <a:p>
            <a:pPr marL="118745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30000" dirty="0">
              <a:solidFill>
                <a:schemeClr val="bg1"/>
              </a:solidFill>
              <a:latin typeface="Arial" pitchFamily="-64" charset="0"/>
              <a:ea typeface="ＭＳ Ｐゴシック" pitchFamily="-64" charset="-128"/>
              <a:cs typeface="ＭＳ Ｐゴシック" pitchFamily="-64" charset="-128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553200" y="6519152"/>
            <a:ext cx="21336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ICPA Web_wh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6599238"/>
            <a:ext cx="660849" cy="222250"/>
          </a:xfrm>
          <a:prstGeom prst="rect">
            <a:avLst/>
          </a:prstGeom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5854138" y="6509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4" charset="0"/>
                <a:ea typeface="ＭＳ Ｐゴシック" pitchFamily="-64" charset="-128"/>
                <a:cs typeface="ＭＳ Ｐゴシック" pitchFamily="-64" charset="-128"/>
              </a:defRPr>
            </a:lvl9pPr>
          </a:lstStyle>
          <a:p>
            <a:r>
              <a:rPr lang="en-US" sz="1400" dirty="0" smtClean="0"/>
              <a:t>#AICPApfp</a:t>
            </a:r>
            <a:endParaRPr lang="en-US" sz="1400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45A1C-C0DD-4ED6-B23E-A9D2DD110058}" type="datetime1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01310717-7C43-4E8B-A6D7-DFEB4E880026}" type="datetime1">
              <a:rPr lang="en-US" smtClean="0"/>
              <a:t>2/3/2015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78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5191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A52A1"/>
        </a:buClr>
        <a:buSzPct val="100000"/>
        <a:buBlip>
          <a:blip r:embed="rId9"/>
        </a:buBlip>
        <a:defRPr sz="2400" b="1" kern="1200">
          <a:solidFill>
            <a:srgbClr val="0A52A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4" charset="0"/>
        <a:buChar char="•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64" charset="0"/>
        <a:buChar char="-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64" charset="0"/>
        <a:buChar char="-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64" charset="0"/>
        <a:buChar char="-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00" y="2659310"/>
            <a:ext cx="7010400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100" b="1" kern="1200" dirty="0" smtClean="0">
                <a:solidFill>
                  <a:srgbClr val="002060"/>
                </a:solidFill>
                <a:ea typeface="ＭＳ Ｐゴシック" pitchFamily="-112" charset="-128"/>
              </a:rPr>
              <a:t>EFFECTIVE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4100" b="1" kern="1200" dirty="0">
                <a:solidFill>
                  <a:srgbClr val="002060"/>
                </a:solidFill>
                <a:ea typeface="ＭＳ Ｐゴシック" pitchFamily="-112" charset="-128"/>
              </a:rPr>
              <a:t>AICPA PFP CONFERENCE</a:t>
            </a:r>
            <a:br>
              <a:rPr lang="en-US" sz="4100" b="1" kern="1200" dirty="0">
                <a:solidFill>
                  <a:srgbClr val="002060"/>
                </a:solidFill>
                <a:ea typeface="ＭＳ Ｐゴシック" pitchFamily="-112" charset="-128"/>
              </a:rPr>
            </a:br>
            <a:r>
              <a:rPr lang="en-US" sz="4100" b="1" kern="1200" dirty="0">
                <a:solidFill>
                  <a:srgbClr val="002060"/>
                </a:solidFill>
                <a:ea typeface="ＭＳ Ｐゴシック" pitchFamily="-112" charset="-128"/>
              </a:rPr>
              <a:t>January 17-19,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55" y="3835867"/>
            <a:ext cx="7010400" cy="160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ea typeface="ＭＳ Ｐゴシック" pitchFamily="-112" charset="-128"/>
              </a:rPr>
              <a:t>Harold Evensky </a:t>
            </a:r>
          </a:p>
          <a:p>
            <a:r>
              <a:rPr lang="en-US" sz="3200" b="1" dirty="0">
                <a:solidFill>
                  <a:srgbClr val="002060"/>
                </a:solidFill>
                <a:ea typeface="ＭＳ Ｐゴシック" pitchFamily="-112" charset="-128"/>
              </a:rPr>
              <a:t>CFP, AIF</a:t>
            </a:r>
          </a:p>
        </p:txBody>
      </p:sp>
    </p:spTree>
    <p:extLst>
      <p:ext uri="{BB962C8B-B14F-4D97-AF65-F5344CB8AC3E}">
        <p14:creationId xmlns:p14="http://schemas.microsoft.com/office/powerpoint/2010/main" val="36628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#4 – THE “WHO”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PROSPECT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80" y="1701659"/>
            <a:ext cx="8178120" cy="4766661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What </a:t>
            </a:r>
            <a:r>
              <a:rPr lang="en-US" sz="3200" dirty="0">
                <a:solidFill>
                  <a:srgbClr val="002060"/>
                </a:solidFill>
              </a:rPr>
              <a:t>Brings You Here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Tell me About Yourself…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Let’s </a:t>
            </a:r>
            <a:r>
              <a:rPr lang="en-US" sz="3200" dirty="0" smtClean="0">
                <a:solidFill>
                  <a:srgbClr val="002060"/>
                </a:solidFill>
              </a:rPr>
              <a:t>Have Fun. Let’s Play </a:t>
            </a:r>
            <a:r>
              <a:rPr lang="en-US" sz="3200" dirty="0">
                <a:solidFill>
                  <a:srgbClr val="002060"/>
                </a:solidFill>
              </a:rPr>
              <a:t>Cards</a:t>
            </a:r>
            <a:r>
              <a:rPr lang="en-US" sz="3200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 preferRelativeResize="0"/>
          <p:nvPr/>
        </p:nvPicPr>
        <p:blipFill rotWithShape="1">
          <a:blip r:embed="rId2"/>
          <a:srcRect l="20722" t="72984" r="71421" b="12281"/>
          <a:stretch/>
        </p:blipFill>
        <p:spPr bwMode="auto">
          <a:xfrm>
            <a:off x="4429658" y="4569642"/>
            <a:ext cx="1554480" cy="142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 preferRelativeResize="0"/>
          <p:nvPr/>
        </p:nvPicPr>
        <p:blipFill rotWithShape="1">
          <a:blip r:embed="rId3"/>
          <a:srcRect l="20803" t="72984" r="71358" b="12862"/>
          <a:stretch/>
        </p:blipFill>
        <p:spPr bwMode="auto">
          <a:xfrm>
            <a:off x="6624500" y="4502865"/>
            <a:ext cx="1554480" cy="142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4"/>
          <a:srcRect l="21481" t="72762" r="70681" b="12788"/>
          <a:stretch/>
        </p:blipFill>
        <p:spPr bwMode="auto">
          <a:xfrm>
            <a:off x="2669863" y="4563611"/>
            <a:ext cx="1554480" cy="142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20900" t="72246" r="71221" b="12451"/>
          <a:stretch/>
        </p:blipFill>
        <p:spPr bwMode="auto">
          <a:xfrm>
            <a:off x="897622" y="4572000"/>
            <a:ext cx="1554127" cy="1426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3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#5 – THE “WHO”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CLIENT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54" y="1858376"/>
            <a:ext cx="7701093" cy="32893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PROACTIVE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Responsive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Reinforcement Through Frequent, but Not Overwhelming Communications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#6 - THE “HOW”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BEHAVIORAL FINANCE TECHNIQUES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432" y="1810716"/>
            <a:ext cx="5054367" cy="4766661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In Classical Finance Investors are Rational; In Behavioral Finance Investors are Normal,  but Predictable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8899" name="Object 3"/>
          <p:cNvGraphicFramePr>
            <a:graphicFrameLocks/>
          </p:cNvGraphicFramePr>
          <p:nvPr/>
        </p:nvGraphicFramePr>
        <p:xfrm>
          <a:off x="1905000" y="1295400"/>
          <a:ext cx="5486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Picture (32-bit)" r:id="rId3" imgW="2381040" imgH="2743200" progId="MetafileCompanion32.Picture.1">
                  <p:embed/>
                </p:oleObj>
              </mc:Choice>
              <mc:Fallback>
                <p:oleObj name="Picture (32-bit)" r:id="rId3" imgW="2381040" imgH="2743200" progId="MetafileCompanion32.Picture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486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solidFill>
            <a:schemeClr val="bg1">
              <a:alpha val="39000"/>
            </a:schemeClr>
          </a:solidFill>
          <a:ln/>
          <a:effectLst>
            <a:outerShdw dist="13470" dir="2700000" algn="ctr" rotWithShape="0">
              <a:schemeClr val="bg2"/>
            </a:outerShdw>
          </a:effectLst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HEURISTICS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0" y="3184525"/>
            <a:ext cx="9144000" cy="83099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MENTAL SHORTCUTS</a:t>
            </a:r>
          </a:p>
        </p:txBody>
      </p:sp>
    </p:spTree>
    <p:extLst>
      <p:ext uri="{BB962C8B-B14F-4D97-AF65-F5344CB8AC3E}">
        <p14:creationId xmlns:p14="http://schemas.microsoft.com/office/powerpoint/2010/main" val="23859531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947" y="375407"/>
            <a:ext cx="91440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OVERCONFIDENCE</a:t>
            </a: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533400" y="2046215"/>
            <a:ext cx="8229600" cy="123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COMPARED TO OTHERS IN THIS SESSION, ARE YOU:      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                    </a:t>
            </a:r>
            <a:endParaRPr lang="en-US" sz="3200" b="1" dirty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>
              <a:spcBef>
                <a:spcPct val="50000"/>
              </a:spcBef>
            </a:pPr>
            <a:endParaRPr lang="en-US" sz="7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93604" name="Rectangle 4"/>
          <p:cNvSpPr>
            <a:spLocks noChangeArrowheads="1"/>
          </p:cNvSpPr>
          <p:nvPr/>
        </p:nvSpPr>
        <p:spPr bwMode="auto">
          <a:xfrm>
            <a:off x="0" y="3780641"/>
            <a:ext cx="91440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AN ABOVE AVERAGE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ADVISOR?</a:t>
            </a:r>
            <a:endParaRPr lang="en-US" sz="3200" b="1" dirty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7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autoUpdateAnimBg="0"/>
      <p:bldP spid="79360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146"/>
            <a:ext cx="9144000" cy="11430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REPRESENTATIVENESS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9747" name="Rectangle 3"/>
          <p:cNvSpPr>
            <a:spLocks noChangeArrowheads="1"/>
          </p:cNvSpPr>
          <p:nvPr/>
        </p:nvSpPr>
        <p:spPr bwMode="auto">
          <a:xfrm>
            <a:off x="812800" y="2667000"/>
            <a:ext cx="6121400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IF IT LOOKS     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                              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LIKE A</a:t>
            </a:r>
            <a:r>
              <a:rPr lang="en-US" sz="44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………………...</a:t>
            </a:r>
          </a:p>
        </p:txBody>
      </p:sp>
      <p:grpSp>
        <p:nvGrpSpPr>
          <p:cNvPr id="799750" name="Group 6"/>
          <p:cNvGrpSpPr>
            <a:grpSpLocks noChangeAspect="1"/>
          </p:cNvGrpSpPr>
          <p:nvPr/>
        </p:nvGrpSpPr>
        <p:grpSpPr bwMode="auto">
          <a:xfrm>
            <a:off x="5689600" y="2927350"/>
            <a:ext cx="2641600" cy="1720850"/>
            <a:chOff x="3584" y="1844"/>
            <a:chExt cx="1664" cy="1084"/>
          </a:xfrm>
        </p:grpSpPr>
        <p:sp>
          <p:nvSpPr>
            <p:cNvPr id="7997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584" y="1844"/>
              <a:ext cx="1664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751" name="Freeform 7"/>
            <p:cNvSpPr>
              <a:spLocks/>
            </p:cNvSpPr>
            <p:nvPr/>
          </p:nvSpPr>
          <p:spPr bwMode="auto">
            <a:xfrm>
              <a:off x="3584" y="1844"/>
              <a:ext cx="1664" cy="1074"/>
            </a:xfrm>
            <a:custGeom>
              <a:avLst/>
              <a:gdLst>
                <a:gd name="T0" fmla="*/ 662 w 1664"/>
                <a:gd name="T1" fmla="*/ 136 h 1074"/>
                <a:gd name="T2" fmla="*/ 701 w 1664"/>
                <a:gd name="T3" fmla="*/ 203 h 1074"/>
                <a:gd name="T4" fmla="*/ 671 w 1664"/>
                <a:gd name="T5" fmla="*/ 250 h 1074"/>
                <a:gd name="T6" fmla="*/ 603 w 1664"/>
                <a:gd name="T7" fmla="*/ 276 h 1074"/>
                <a:gd name="T8" fmla="*/ 516 w 1664"/>
                <a:gd name="T9" fmla="*/ 344 h 1074"/>
                <a:gd name="T10" fmla="*/ 525 w 1664"/>
                <a:gd name="T11" fmla="*/ 417 h 1074"/>
                <a:gd name="T12" fmla="*/ 788 w 1664"/>
                <a:gd name="T13" fmla="*/ 318 h 1074"/>
                <a:gd name="T14" fmla="*/ 1061 w 1664"/>
                <a:gd name="T15" fmla="*/ 349 h 1074"/>
                <a:gd name="T16" fmla="*/ 1246 w 1664"/>
                <a:gd name="T17" fmla="*/ 380 h 1074"/>
                <a:gd name="T18" fmla="*/ 1314 w 1664"/>
                <a:gd name="T19" fmla="*/ 344 h 1074"/>
                <a:gd name="T20" fmla="*/ 1499 w 1664"/>
                <a:gd name="T21" fmla="*/ 344 h 1074"/>
                <a:gd name="T22" fmla="*/ 1645 w 1664"/>
                <a:gd name="T23" fmla="*/ 407 h 1074"/>
                <a:gd name="T24" fmla="*/ 1654 w 1664"/>
                <a:gd name="T25" fmla="*/ 495 h 1074"/>
                <a:gd name="T26" fmla="*/ 1557 w 1664"/>
                <a:gd name="T27" fmla="*/ 563 h 1074"/>
                <a:gd name="T28" fmla="*/ 1479 w 1664"/>
                <a:gd name="T29" fmla="*/ 724 h 1074"/>
                <a:gd name="T30" fmla="*/ 1216 w 1664"/>
                <a:gd name="T31" fmla="*/ 865 h 1074"/>
                <a:gd name="T32" fmla="*/ 1051 w 1664"/>
                <a:gd name="T33" fmla="*/ 870 h 1074"/>
                <a:gd name="T34" fmla="*/ 993 w 1664"/>
                <a:gd name="T35" fmla="*/ 891 h 1074"/>
                <a:gd name="T36" fmla="*/ 1041 w 1664"/>
                <a:gd name="T37" fmla="*/ 938 h 1074"/>
                <a:gd name="T38" fmla="*/ 1236 w 1664"/>
                <a:gd name="T39" fmla="*/ 985 h 1074"/>
                <a:gd name="T40" fmla="*/ 1246 w 1664"/>
                <a:gd name="T41" fmla="*/ 1021 h 1074"/>
                <a:gd name="T42" fmla="*/ 1177 w 1664"/>
                <a:gd name="T43" fmla="*/ 1021 h 1074"/>
                <a:gd name="T44" fmla="*/ 1090 w 1664"/>
                <a:gd name="T45" fmla="*/ 1027 h 1074"/>
                <a:gd name="T46" fmla="*/ 1080 w 1664"/>
                <a:gd name="T47" fmla="*/ 1063 h 1074"/>
                <a:gd name="T48" fmla="*/ 1012 w 1664"/>
                <a:gd name="T49" fmla="*/ 1063 h 1074"/>
                <a:gd name="T50" fmla="*/ 934 w 1664"/>
                <a:gd name="T51" fmla="*/ 1037 h 1074"/>
                <a:gd name="T52" fmla="*/ 798 w 1664"/>
                <a:gd name="T53" fmla="*/ 1048 h 1074"/>
                <a:gd name="T54" fmla="*/ 827 w 1664"/>
                <a:gd name="T55" fmla="*/ 985 h 1074"/>
                <a:gd name="T56" fmla="*/ 788 w 1664"/>
                <a:gd name="T57" fmla="*/ 954 h 1074"/>
                <a:gd name="T58" fmla="*/ 603 w 1664"/>
                <a:gd name="T59" fmla="*/ 1001 h 1074"/>
                <a:gd name="T60" fmla="*/ 516 w 1664"/>
                <a:gd name="T61" fmla="*/ 1027 h 1074"/>
                <a:gd name="T62" fmla="*/ 467 w 1664"/>
                <a:gd name="T63" fmla="*/ 1016 h 1074"/>
                <a:gd name="T64" fmla="*/ 467 w 1664"/>
                <a:gd name="T65" fmla="*/ 995 h 1074"/>
                <a:gd name="T66" fmla="*/ 487 w 1664"/>
                <a:gd name="T67" fmla="*/ 980 h 1074"/>
                <a:gd name="T68" fmla="*/ 399 w 1664"/>
                <a:gd name="T69" fmla="*/ 959 h 1074"/>
                <a:gd name="T70" fmla="*/ 350 w 1664"/>
                <a:gd name="T71" fmla="*/ 912 h 1074"/>
                <a:gd name="T72" fmla="*/ 321 w 1664"/>
                <a:gd name="T73" fmla="*/ 902 h 1074"/>
                <a:gd name="T74" fmla="*/ 321 w 1664"/>
                <a:gd name="T75" fmla="*/ 881 h 1074"/>
                <a:gd name="T76" fmla="*/ 380 w 1664"/>
                <a:gd name="T77" fmla="*/ 881 h 1074"/>
                <a:gd name="T78" fmla="*/ 584 w 1664"/>
                <a:gd name="T79" fmla="*/ 876 h 1074"/>
                <a:gd name="T80" fmla="*/ 652 w 1664"/>
                <a:gd name="T81" fmla="*/ 860 h 1074"/>
                <a:gd name="T82" fmla="*/ 574 w 1664"/>
                <a:gd name="T83" fmla="*/ 844 h 1074"/>
                <a:gd name="T84" fmla="*/ 321 w 1664"/>
                <a:gd name="T85" fmla="*/ 787 h 1074"/>
                <a:gd name="T86" fmla="*/ 117 w 1664"/>
                <a:gd name="T87" fmla="*/ 678 h 1074"/>
                <a:gd name="T88" fmla="*/ 88 w 1664"/>
                <a:gd name="T89" fmla="*/ 511 h 1074"/>
                <a:gd name="T90" fmla="*/ 263 w 1664"/>
                <a:gd name="T91" fmla="*/ 334 h 1074"/>
                <a:gd name="T92" fmla="*/ 165 w 1664"/>
                <a:gd name="T93" fmla="*/ 287 h 1074"/>
                <a:gd name="T94" fmla="*/ 58 w 1664"/>
                <a:gd name="T95" fmla="*/ 271 h 1074"/>
                <a:gd name="T96" fmla="*/ 0 w 1664"/>
                <a:gd name="T97" fmla="*/ 240 h 1074"/>
                <a:gd name="T98" fmla="*/ 0 w 1664"/>
                <a:gd name="T99" fmla="*/ 219 h 1074"/>
                <a:gd name="T100" fmla="*/ 78 w 1664"/>
                <a:gd name="T101" fmla="*/ 193 h 1074"/>
                <a:gd name="T102" fmla="*/ 175 w 1664"/>
                <a:gd name="T103" fmla="*/ 167 h 1074"/>
                <a:gd name="T104" fmla="*/ 195 w 1664"/>
                <a:gd name="T105" fmla="*/ 63 h 1074"/>
                <a:gd name="T106" fmla="*/ 350 w 1664"/>
                <a:gd name="T107" fmla="*/ 5 h 1074"/>
                <a:gd name="T108" fmla="*/ 516 w 1664"/>
                <a:gd name="T109" fmla="*/ 16 h 1074"/>
                <a:gd name="T110" fmla="*/ 613 w 1664"/>
                <a:gd name="T111" fmla="*/ 47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4" h="1074">
                  <a:moveTo>
                    <a:pt x="623" y="57"/>
                  </a:moveTo>
                  <a:lnTo>
                    <a:pt x="642" y="68"/>
                  </a:lnTo>
                  <a:lnTo>
                    <a:pt x="652" y="83"/>
                  </a:lnTo>
                  <a:lnTo>
                    <a:pt x="652" y="94"/>
                  </a:lnTo>
                  <a:lnTo>
                    <a:pt x="652" y="109"/>
                  </a:lnTo>
                  <a:lnTo>
                    <a:pt x="662" y="120"/>
                  </a:lnTo>
                  <a:lnTo>
                    <a:pt x="662" y="136"/>
                  </a:lnTo>
                  <a:lnTo>
                    <a:pt x="662" y="146"/>
                  </a:lnTo>
                  <a:lnTo>
                    <a:pt x="671" y="162"/>
                  </a:lnTo>
                  <a:lnTo>
                    <a:pt x="681" y="172"/>
                  </a:lnTo>
                  <a:lnTo>
                    <a:pt x="701" y="182"/>
                  </a:lnTo>
                  <a:lnTo>
                    <a:pt x="701" y="193"/>
                  </a:lnTo>
                  <a:lnTo>
                    <a:pt x="701" y="198"/>
                  </a:lnTo>
                  <a:lnTo>
                    <a:pt x="701" y="203"/>
                  </a:lnTo>
                  <a:lnTo>
                    <a:pt x="701" y="214"/>
                  </a:lnTo>
                  <a:lnTo>
                    <a:pt x="691" y="219"/>
                  </a:lnTo>
                  <a:lnTo>
                    <a:pt x="691" y="224"/>
                  </a:lnTo>
                  <a:lnTo>
                    <a:pt x="681" y="235"/>
                  </a:lnTo>
                  <a:lnTo>
                    <a:pt x="681" y="240"/>
                  </a:lnTo>
                  <a:lnTo>
                    <a:pt x="681" y="245"/>
                  </a:lnTo>
                  <a:lnTo>
                    <a:pt x="671" y="250"/>
                  </a:lnTo>
                  <a:lnTo>
                    <a:pt x="662" y="255"/>
                  </a:lnTo>
                  <a:lnTo>
                    <a:pt x="652" y="261"/>
                  </a:lnTo>
                  <a:lnTo>
                    <a:pt x="642" y="261"/>
                  </a:lnTo>
                  <a:lnTo>
                    <a:pt x="633" y="266"/>
                  </a:lnTo>
                  <a:lnTo>
                    <a:pt x="623" y="271"/>
                  </a:lnTo>
                  <a:lnTo>
                    <a:pt x="613" y="271"/>
                  </a:lnTo>
                  <a:lnTo>
                    <a:pt x="603" y="276"/>
                  </a:lnTo>
                  <a:lnTo>
                    <a:pt x="594" y="276"/>
                  </a:lnTo>
                  <a:lnTo>
                    <a:pt x="584" y="281"/>
                  </a:lnTo>
                  <a:lnTo>
                    <a:pt x="574" y="281"/>
                  </a:lnTo>
                  <a:lnTo>
                    <a:pt x="564" y="297"/>
                  </a:lnTo>
                  <a:lnTo>
                    <a:pt x="545" y="313"/>
                  </a:lnTo>
                  <a:lnTo>
                    <a:pt x="535" y="328"/>
                  </a:lnTo>
                  <a:lnTo>
                    <a:pt x="516" y="344"/>
                  </a:lnTo>
                  <a:lnTo>
                    <a:pt x="496" y="360"/>
                  </a:lnTo>
                  <a:lnTo>
                    <a:pt x="487" y="375"/>
                  </a:lnTo>
                  <a:lnTo>
                    <a:pt x="477" y="391"/>
                  </a:lnTo>
                  <a:lnTo>
                    <a:pt x="477" y="407"/>
                  </a:lnTo>
                  <a:lnTo>
                    <a:pt x="487" y="422"/>
                  </a:lnTo>
                  <a:lnTo>
                    <a:pt x="496" y="438"/>
                  </a:lnTo>
                  <a:lnTo>
                    <a:pt x="525" y="417"/>
                  </a:lnTo>
                  <a:lnTo>
                    <a:pt x="545" y="396"/>
                  </a:lnTo>
                  <a:lnTo>
                    <a:pt x="584" y="380"/>
                  </a:lnTo>
                  <a:lnTo>
                    <a:pt x="613" y="360"/>
                  </a:lnTo>
                  <a:lnTo>
                    <a:pt x="652" y="349"/>
                  </a:lnTo>
                  <a:lnTo>
                    <a:pt x="701" y="334"/>
                  </a:lnTo>
                  <a:lnTo>
                    <a:pt x="740" y="323"/>
                  </a:lnTo>
                  <a:lnTo>
                    <a:pt x="788" y="318"/>
                  </a:lnTo>
                  <a:lnTo>
                    <a:pt x="827" y="313"/>
                  </a:lnTo>
                  <a:lnTo>
                    <a:pt x="876" y="313"/>
                  </a:lnTo>
                  <a:lnTo>
                    <a:pt x="915" y="313"/>
                  </a:lnTo>
                  <a:lnTo>
                    <a:pt x="954" y="318"/>
                  </a:lnTo>
                  <a:lnTo>
                    <a:pt x="993" y="328"/>
                  </a:lnTo>
                  <a:lnTo>
                    <a:pt x="1022" y="339"/>
                  </a:lnTo>
                  <a:lnTo>
                    <a:pt x="1061" y="349"/>
                  </a:lnTo>
                  <a:lnTo>
                    <a:pt x="1090" y="360"/>
                  </a:lnTo>
                  <a:lnTo>
                    <a:pt x="1129" y="370"/>
                  </a:lnTo>
                  <a:lnTo>
                    <a:pt x="1158" y="380"/>
                  </a:lnTo>
                  <a:lnTo>
                    <a:pt x="1197" y="386"/>
                  </a:lnTo>
                  <a:lnTo>
                    <a:pt x="1236" y="391"/>
                  </a:lnTo>
                  <a:lnTo>
                    <a:pt x="1236" y="386"/>
                  </a:lnTo>
                  <a:lnTo>
                    <a:pt x="1246" y="380"/>
                  </a:lnTo>
                  <a:lnTo>
                    <a:pt x="1255" y="375"/>
                  </a:lnTo>
                  <a:lnTo>
                    <a:pt x="1265" y="370"/>
                  </a:lnTo>
                  <a:lnTo>
                    <a:pt x="1275" y="365"/>
                  </a:lnTo>
                  <a:lnTo>
                    <a:pt x="1275" y="360"/>
                  </a:lnTo>
                  <a:lnTo>
                    <a:pt x="1284" y="354"/>
                  </a:lnTo>
                  <a:lnTo>
                    <a:pt x="1294" y="349"/>
                  </a:lnTo>
                  <a:lnTo>
                    <a:pt x="1314" y="344"/>
                  </a:lnTo>
                  <a:lnTo>
                    <a:pt x="1323" y="344"/>
                  </a:lnTo>
                  <a:lnTo>
                    <a:pt x="1353" y="339"/>
                  </a:lnTo>
                  <a:lnTo>
                    <a:pt x="1382" y="339"/>
                  </a:lnTo>
                  <a:lnTo>
                    <a:pt x="1411" y="339"/>
                  </a:lnTo>
                  <a:lnTo>
                    <a:pt x="1440" y="339"/>
                  </a:lnTo>
                  <a:lnTo>
                    <a:pt x="1469" y="339"/>
                  </a:lnTo>
                  <a:lnTo>
                    <a:pt x="1499" y="344"/>
                  </a:lnTo>
                  <a:lnTo>
                    <a:pt x="1528" y="349"/>
                  </a:lnTo>
                  <a:lnTo>
                    <a:pt x="1557" y="354"/>
                  </a:lnTo>
                  <a:lnTo>
                    <a:pt x="1576" y="365"/>
                  </a:lnTo>
                  <a:lnTo>
                    <a:pt x="1606" y="375"/>
                  </a:lnTo>
                  <a:lnTo>
                    <a:pt x="1615" y="386"/>
                  </a:lnTo>
                  <a:lnTo>
                    <a:pt x="1635" y="396"/>
                  </a:lnTo>
                  <a:lnTo>
                    <a:pt x="1645" y="407"/>
                  </a:lnTo>
                  <a:lnTo>
                    <a:pt x="1654" y="417"/>
                  </a:lnTo>
                  <a:lnTo>
                    <a:pt x="1664" y="433"/>
                  </a:lnTo>
                  <a:lnTo>
                    <a:pt x="1664" y="443"/>
                  </a:lnTo>
                  <a:lnTo>
                    <a:pt x="1664" y="459"/>
                  </a:lnTo>
                  <a:lnTo>
                    <a:pt x="1664" y="469"/>
                  </a:lnTo>
                  <a:lnTo>
                    <a:pt x="1654" y="485"/>
                  </a:lnTo>
                  <a:lnTo>
                    <a:pt x="1654" y="495"/>
                  </a:lnTo>
                  <a:lnTo>
                    <a:pt x="1635" y="506"/>
                  </a:lnTo>
                  <a:lnTo>
                    <a:pt x="1625" y="516"/>
                  </a:lnTo>
                  <a:lnTo>
                    <a:pt x="1615" y="526"/>
                  </a:lnTo>
                  <a:lnTo>
                    <a:pt x="1596" y="537"/>
                  </a:lnTo>
                  <a:lnTo>
                    <a:pt x="1586" y="547"/>
                  </a:lnTo>
                  <a:lnTo>
                    <a:pt x="1576" y="552"/>
                  </a:lnTo>
                  <a:lnTo>
                    <a:pt x="1557" y="563"/>
                  </a:lnTo>
                  <a:lnTo>
                    <a:pt x="1547" y="573"/>
                  </a:lnTo>
                  <a:lnTo>
                    <a:pt x="1537" y="584"/>
                  </a:lnTo>
                  <a:lnTo>
                    <a:pt x="1537" y="594"/>
                  </a:lnTo>
                  <a:lnTo>
                    <a:pt x="1528" y="631"/>
                  </a:lnTo>
                  <a:lnTo>
                    <a:pt x="1508" y="662"/>
                  </a:lnTo>
                  <a:lnTo>
                    <a:pt x="1499" y="693"/>
                  </a:lnTo>
                  <a:lnTo>
                    <a:pt x="1479" y="724"/>
                  </a:lnTo>
                  <a:lnTo>
                    <a:pt x="1450" y="750"/>
                  </a:lnTo>
                  <a:lnTo>
                    <a:pt x="1421" y="777"/>
                  </a:lnTo>
                  <a:lnTo>
                    <a:pt x="1382" y="803"/>
                  </a:lnTo>
                  <a:lnTo>
                    <a:pt x="1333" y="823"/>
                  </a:lnTo>
                  <a:lnTo>
                    <a:pt x="1294" y="844"/>
                  </a:lnTo>
                  <a:lnTo>
                    <a:pt x="1236" y="860"/>
                  </a:lnTo>
                  <a:lnTo>
                    <a:pt x="1216" y="865"/>
                  </a:lnTo>
                  <a:lnTo>
                    <a:pt x="1187" y="865"/>
                  </a:lnTo>
                  <a:lnTo>
                    <a:pt x="1168" y="870"/>
                  </a:lnTo>
                  <a:lnTo>
                    <a:pt x="1139" y="870"/>
                  </a:lnTo>
                  <a:lnTo>
                    <a:pt x="1119" y="870"/>
                  </a:lnTo>
                  <a:lnTo>
                    <a:pt x="1100" y="876"/>
                  </a:lnTo>
                  <a:lnTo>
                    <a:pt x="1070" y="876"/>
                  </a:lnTo>
                  <a:lnTo>
                    <a:pt x="1051" y="870"/>
                  </a:lnTo>
                  <a:lnTo>
                    <a:pt x="1022" y="870"/>
                  </a:lnTo>
                  <a:lnTo>
                    <a:pt x="1002" y="870"/>
                  </a:lnTo>
                  <a:lnTo>
                    <a:pt x="1002" y="876"/>
                  </a:lnTo>
                  <a:lnTo>
                    <a:pt x="993" y="876"/>
                  </a:lnTo>
                  <a:lnTo>
                    <a:pt x="993" y="881"/>
                  </a:lnTo>
                  <a:lnTo>
                    <a:pt x="993" y="886"/>
                  </a:lnTo>
                  <a:lnTo>
                    <a:pt x="993" y="891"/>
                  </a:lnTo>
                  <a:lnTo>
                    <a:pt x="993" y="896"/>
                  </a:lnTo>
                  <a:lnTo>
                    <a:pt x="993" y="902"/>
                  </a:lnTo>
                  <a:lnTo>
                    <a:pt x="1002" y="907"/>
                  </a:lnTo>
                  <a:lnTo>
                    <a:pt x="1002" y="907"/>
                  </a:lnTo>
                  <a:lnTo>
                    <a:pt x="1002" y="912"/>
                  </a:lnTo>
                  <a:lnTo>
                    <a:pt x="1022" y="928"/>
                  </a:lnTo>
                  <a:lnTo>
                    <a:pt x="1041" y="938"/>
                  </a:lnTo>
                  <a:lnTo>
                    <a:pt x="1070" y="943"/>
                  </a:lnTo>
                  <a:lnTo>
                    <a:pt x="1100" y="954"/>
                  </a:lnTo>
                  <a:lnTo>
                    <a:pt x="1129" y="959"/>
                  </a:lnTo>
                  <a:lnTo>
                    <a:pt x="1158" y="964"/>
                  </a:lnTo>
                  <a:lnTo>
                    <a:pt x="1177" y="969"/>
                  </a:lnTo>
                  <a:lnTo>
                    <a:pt x="1207" y="980"/>
                  </a:lnTo>
                  <a:lnTo>
                    <a:pt x="1236" y="985"/>
                  </a:lnTo>
                  <a:lnTo>
                    <a:pt x="1255" y="995"/>
                  </a:lnTo>
                  <a:lnTo>
                    <a:pt x="1255" y="1001"/>
                  </a:lnTo>
                  <a:lnTo>
                    <a:pt x="1255" y="1006"/>
                  </a:lnTo>
                  <a:lnTo>
                    <a:pt x="1255" y="1011"/>
                  </a:lnTo>
                  <a:lnTo>
                    <a:pt x="1255" y="1016"/>
                  </a:lnTo>
                  <a:lnTo>
                    <a:pt x="1246" y="1016"/>
                  </a:lnTo>
                  <a:lnTo>
                    <a:pt x="1246" y="1021"/>
                  </a:lnTo>
                  <a:lnTo>
                    <a:pt x="1236" y="1021"/>
                  </a:lnTo>
                  <a:lnTo>
                    <a:pt x="1236" y="1021"/>
                  </a:lnTo>
                  <a:lnTo>
                    <a:pt x="1226" y="1027"/>
                  </a:lnTo>
                  <a:lnTo>
                    <a:pt x="1216" y="1027"/>
                  </a:lnTo>
                  <a:lnTo>
                    <a:pt x="1207" y="1027"/>
                  </a:lnTo>
                  <a:lnTo>
                    <a:pt x="1197" y="1021"/>
                  </a:lnTo>
                  <a:lnTo>
                    <a:pt x="1177" y="1021"/>
                  </a:lnTo>
                  <a:lnTo>
                    <a:pt x="1168" y="1021"/>
                  </a:lnTo>
                  <a:lnTo>
                    <a:pt x="1148" y="1016"/>
                  </a:lnTo>
                  <a:lnTo>
                    <a:pt x="1139" y="1016"/>
                  </a:lnTo>
                  <a:lnTo>
                    <a:pt x="1119" y="1016"/>
                  </a:lnTo>
                  <a:lnTo>
                    <a:pt x="1109" y="1016"/>
                  </a:lnTo>
                  <a:lnTo>
                    <a:pt x="1100" y="1021"/>
                  </a:lnTo>
                  <a:lnTo>
                    <a:pt x="1090" y="1027"/>
                  </a:lnTo>
                  <a:lnTo>
                    <a:pt x="1090" y="1032"/>
                  </a:lnTo>
                  <a:lnTo>
                    <a:pt x="1090" y="1037"/>
                  </a:lnTo>
                  <a:lnTo>
                    <a:pt x="1080" y="1042"/>
                  </a:lnTo>
                  <a:lnTo>
                    <a:pt x="1080" y="1048"/>
                  </a:lnTo>
                  <a:lnTo>
                    <a:pt x="1080" y="1053"/>
                  </a:lnTo>
                  <a:lnTo>
                    <a:pt x="1080" y="1058"/>
                  </a:lnTo>
                  <a:lnTo>
                    <a:pt x="1080" y="1063"/>
                  </a:lnTo>
                  <a:lnTo>
                    <a:pt x="1070" y="1063"/>
                  </a:lnTo>
                  <a:lnTo>
                    <a:pt x="1070" y="1068"/>
                  </a:lnTo>
                  <a:lnTo>
                    <a:pt x="1061" y="1074"/>
                  </a:lnTo>
                  <a:lnTo>
                    <a:pt x="1041" y="1074"/>
                  </a:lnTo>
                  <a:lnTo>
                    <a:pt x="1031" y="1074"/>
                  </a:lnTo>
                  <a:lnTo>
                    <a:pt x="1022" y="1068"/>
                  </a:lnTo>
                  <a:lnTo>
                    <a:pt x="1012" y="1063"/>
                  </a:lnTo>
                  <a:lnTo>
                    <a:pt x="1002" y="1058"/>
                  </a:lnTo>
                  <a:lnTo>
                    <a:pt x="993" y="1048"/>
                  </a:lnTo>
                  <a:lnTo>
                    <a:pt x="993" y="1042"/>
                  </a:lnTo>
                  <a:lnTo>
                    <a:pt x="983" y="1042"/>
                  </a:lnTo>
                  <a:lnTo>
                    <a:pt x="973" y="1037"/>
                  </a:lnTo>
                  <a:lnTo>
                    <a:pt x="954" y="1037"/>
                  </a:lnTo>
                  <a:lnTo>
                    <a:pt x="934" y="1037"/>
                  </a:lnTo>
                  <a:lnTo>
                    <a:pt x="915" y="1037"/>
                  </a:lnTo>
                  <a:lnTo>
                    <a:pt x="895" y="1042"/>
                  </a:lnTo>
                  <a:lnTo>
                    <a:pt x="876" y="1042"/>
                  </a:lnTo>
                  <a:lnTo>
                    <a:pt x="847" y="1048"/>
                  </a:lnTo>
                  <a:lnTo>
                    <a:pt x="837" y="1048"/>
                  </a:lnTo>
                  <a:lnTo>
                    <a:pt x="817" y="1048"/>
                  </a:lnTo>
                  <a:lnTo>
                    <a:pt x="798" y="1048"/>
                  </a:lnTo>
                  <a:lnTo>
                    <a:pt x="788" y="1037"/>
                  </a:lnTo>
                  <a:lnTo>
                    <a:pt x="778" y="1027"/>
                  </a:lnTo>
                  <a:lnTo>
                    <a:pt x="778" y="1016"/>
                  </a:lnTo>
                  <a:lnTo>
                    <a:pt x="788" y="1011"/>
                  </a:lnTo>
                  <a:lnTo>
                    <a:pt x="808" y="1001"/>
                  </a:lnTo>
                  <a:lnTo>
                    <a:pt x="817" y="995"/>
                  </a:lnTo>
                  <a:lnTo>
                    <a:pt x="827" y="985"/>
                  </a:lnTo>
                  <a:lnTo>
                    <a:pt x="837" y="980"/>
                  </a:lnTo>
                  <a:lnTo>
                    <a:pt x="847" y="969"/>
                  </a:lnTo>
                  <a:lnTo>
                    <a:pt x="856" y="964"/>
                  </a:lnTo>
                  <a:lnTo>
                    <a:pt x="856" y="954"/>
                  </a:lnTo>
                  <a:lnTo>
                    <a:pt x="847" y="943"/>
                  </a:lnTo>
                  <a:lnTo>
                    <a:pt x="817" y="949"/>
                  </a:lnTo>
                  <a:lnTo>
                    <a:pt x="788" y="954"/>
                  </a:lnTo>
                  <a:lnTo>
                    <a:pt x="759" y="959"/>
                  </a:lnTo>
                  <a:lnTo>
                    <a:pt x="730" y="959"/>
                  </a:lnTo>
                  <a:lnTo>
                    <a:pt x="701" y="969"/>
                  </a:lnTo>
                  <a:lnTo>
                    <a:pt x="681" y="975"/>
                  </a:lnTo>
                  <a:lnTo>
                    <a:pt x="652" y="980"/>
                  </a:lnTo>
                  <a:lnTo>
                    <a:pt x="623" y="990"/>
                  </a:lnTo>
                  <a:lnTo>
                    <a:pt x="603" y="1001"/>
                  </a:lnTo>
                  <a:lnTo>
                    <a:pt x="574" y="1011"/>
                  </a:lnTo>
                  <a:lnTo>
                    <a:pt x="574" y="1011"/>
                  </a:lnTo>
                  <a:lnTo>
                    <a:pt x="564" y="1016"/>
                  </a:lnTo>
                  <a:lnTo>
                    <a:pt x="555" y="1021"/>
                  </a:lnTo>
                  <a:lnTo>
                    <a:pt x="535" y="1021"/>
                  </a:lnTo>
                  <a:lnTo>
                    <a:pt x="525" y="1021"/>
                  </a:lnTo>
                  <a:lnTo>
                    <a:pt x="516" y="1027"/>
                  </a:lnTo>
                  <a:lnTo>
                    <a:pt x="506" y="1027"/>
                  </a:lnTo>
                  <a:lnTo>
                    <a:pt x="496" y="1027"/>
                  </a:lnTo>
                  <a:lnTo>
                    <a:pt x="487" y="1027"/>
                  </a:lnTo>
                  <a:lnTo>
                    <a:pt x="477" y="1021"/>
                  </a:lnTo>
                  <a:lnTo>
                    <a:pt x="477" y="1021"/>
                  </a:lnTo>
                  <a:lnTo>
                    <a:pt x="467" y="1016"/>
                  </a:lnTo>
                  <a:lnTo>
                    <a:pt x="467" y="1016"/>
                  </a:lnTo>
                  <a:lnTo>
                    <a:pt x="467" y="1011"/>
                  </a:lnTo>
                  <a:lnTo>
                    <a:pt x="467" y="1011"/>
                  </a:lnTo>
                  <a:lnTo>
                    <a:pt x="467" y="1006"/>
                  </a:lnTo>
                  <a:lnTo>
                    <a:pt x="467" y="1006"/>
                  </a:lnTo>
                  <a:lnTo>
                    <a:pt x="467" y="1001"/>
                  </a:lnTo>
                  <a:lnTo>
                    <a:pt x="467" y="1001"/>
                  </a:lnTo>
                  <a:lnTo>
                    <a:pt x="467" y="995"/>
                  </a:lnTo>
                  <a:lnTo>
                    <a:pt x="477" y="995"/>
                  </a:lnTo>
                  <a:lnTo>
                    <a:pt x="477" y="990"/>
                  </a:lnTo>
                  <a:lnTo>
                    <a:pt x="477" y="990"/>
                  </a:lnTo>
                  <a:lnTo>
                    <a:pt x="487" y="985"/>
                  </a:lnTo>
                  <a:lnTo>
                    <a:pt x="487" y="985"/>
                  </a:lnTo>
                  <a:lnTo>
                    <a:pt x="487" y="980"/>
                  </a:lnTo>
                  <a:lnTo>
                    <a:pt x="487" y="980"/>
                  </a:lnTo>
                  <a:lnTo>
                    <a:pt x="487" y="975"/>
                  </a:lnTo>
                  <a:lnTo>
                    <a:pt x="487" y="969"/>
                  </a:lnTo>
                  <a:lnTo>
                    <a:pt x="487" y="969"/>
                  </a:lnTo>
                  <a:lnTo>
                    <a:pt x="467" y="964"/>
                  </a:lnTo>
                  <a:lnTo>
                    <a:pt x="438" y="959"/>
                  </a:lnTo>
                  <a:lnTo>
                    <a:pt x="418" y="959"/>
                  </a:lnTo>
                  <a:lnTo>
                    <a:pt x="399" y="959"/>
                  </a:lnTo>
                  <a:lnTo>
                    <a:pt x="370" y="959"/>
                  </a:lnTo>
                  <a:lnTo>
                    <a:pt x="350" y="959"/>
                  </a:lnTo>
                  <a:lnTo>
                    <a:pt x="331" y="959"/>
                  </a:lnTo>
                  <a:lnTo>
                    <a:pt x="311" y="954"/>
                  </a:lnTo>
                  <a:lnTo>
                    <a:pt x="302" y="943"/>
                  </a:lnTo>
                  <a:lnTo>
                    <a:pt x="292" y="933"/>
                  </a:lnTo>
                  <a:lnTo>
                    <a:pt x="350" y="912"/>
                  </a:lnTo>
                  <a:lnTo>
                    <a:pt x="350" y="912"/>
                  </a:lnTo>
                  <a:lnTo>
                    <a:pt x="350" y="907"/>
                  </a:lnTo>
                  <a:lnTo>
                    <a:pt x="341" y="907"/>
                  </a:lnTo>
                  <a:lnTo>
                    <a:pt x="331" y="907"/>
                  </a:lnTo>
                  <a:lnTo>
                    <a:pt x="331" y="907"/>
                  </a:lnTo>
                  <a:lnTo>
                    <a:pt x="321" y="902"/>
                  </a:lnTo>
                  <a:lnTo>
                    <a:pt x="321" y="902"/>
                  </a:lnTo>
                  <a:lnTo>
                    <a:pt x="311" y="896"/>
                  </a:lnTo>
                  <a:lnTo>
                    <a:pt x="311" y="896"/>
                  </a:lnTo>
                  <a:lnTo>
                    <a:pt x="311" y="891"/>
                  </a:lnTo>
                  <a:lnTo>
                    <a:pt x="311" y="886"/>
                  </a:lnTo>
                  <a:lnTo>
                    <a:pt x="311" y="886"/>
                  </a:lnTo>
                  <a:lnTo>
                    <a:pt x="311" y="886"/>
                  </a:lnTo>
                  <a:lnTo>
                    <a:pt x="321" y="881"/>
                  </a:lnTo>
                  <a:lnTo>
                    <a:pt x="321" y="881"/>
                  </a:lnTo>
                  <a:lnTo>
                    <a:pt x="331" y="881"/>
                  </a:lnTo>
                  <a:lnTo>
                    <a:pt x="331" y="881"/>
                  </a:lnTo>
                  <a:lnTo>
                    <a:pt x="341" y="881"/>
                  </a:lnTo>
                  <a:lnTo>
                    <a:pt x="341" y="881"/>
                  </a:lnTo>
                  <a:lnTo>
                    <a:pt x="350" y="881"/>
                  </a:lnTo>
                  <a:lnTo>
                    <a:pt x="380" y="881"/>
                  </a:lnTo>
                  <a:lnTo>
                    <a:pt x="409" y="881"/>
                  </a:lnTo>
                  <a:lnTo>
                    <a:pt x="438" y="881"/>
                  </a:lnTo>
                  <a:lnTo>
                    <a:pt x="467" y="881"/>
                  </a:lnTo>
                  <a:lnTo>
                    <a:pt x="496" y="881"/>
                  </a:lnTo>
                  <a:lnTo>
                    <a:pt x="525" y="881"/>
                  </a:lnTo>
                  <a:lnTo>
                    <a:pt x="555" y="876"/>
                  </a:lnTo>
                  <a:lnTo>
                    <a:pt x="584" y="876"/>
                  </a:lnTo>
                  <a:lnTo>
                    <a:pt x="613" y="876"/>
                  </a:lnTo>
                  <a:lnTo>
                    <a:pt x="642" y="870"/>
                  </a:lnTo>
                  <a:lnTo>
                    <a:pt x="652" y="870"/>
                  </a:lnTo>
                  <a:lnTo>
                    <a:pt x="652" y="865"/>
                  </a:lnTo>
                  <a:lnTo>
                    <a:pt x="652" y="865"/>
                  </a:lnTo>
                  <a:lnTo>
                    <a:pt x="652" y="865"/>
                  </a:lnTo>
                  <a:lnTo>
                    <a:pt x="652" y="860"/>
                  </a:lnTo>
                  <a:lnTo>
                    <a:pt x="652" y="860"/>
                  </a:lnTo>
                  <a:lnTo>
                    <a:pt x="652" y="855"/>
                  </a:lnTo>
                  <a:lnTo>
                    <a:pt x="652" y="855"/>
                  </a:lnTo>
                  <a:lnTo>
                    <a:pt x="652" y="849"/>
                  </a:lnTo>
                  <a:lnTo>
                    <a:pt x="642" y="849"/>
                  </a:lnTo>
                  <a:lnTo>
                    <a:pt x="613" y="849"/>
                  </a:lnTo>
                  <a:lnTo>
                    <a:pt x="574" y="844"/>
                  </a:lnTo>
                  <a:lnTo>
                    <a:pt x="535" y="839"/>
                  </a:lnTo>
                  <a:lnTo>
                    <a:pt x="496" y="834"/>
                  </a:lnTo>
                  <a:lnTo>
                    <a:pt x="457" y="829"/>
                  </a:lnTo>
                  <a:lnTo>
                    <a:pt x="428" y="818"/>
                  </a:lnTo>
                  <a:lnTo>
                    <a:pt x="389" y="808"/>
                  </a:lnTo>
                  <a:lnTo>
                    <a:pt x="360" y="797"/>
                  </a:lnTo>
                  <a:lnTo>
                    <a:pt x="321" y="787"/>
                  </a:lnTo>
                  <a:lnTo>
                    <a:pt x="292" y="771"/>
                  </a:lnTo>
                  <a:lnTo>
                    <a:pt x="263" y="761"/>
                  </a:lnTo>
                  <a:lnTo>
                    <a:pt x="224" y="745"/>
                  </a:lnTo>
                  <a:lnTo>
                    <a:pt x="195" y="730"/>
                  </a:lnTo>
                  <a:lnTo>
                    <a:pt x="165" y="714"/>
                  </a:lnTo>
                  <a:lnTo>
                    <a:pt x="136" y="698"/>
                  </a:lnTo>
                  <a:lnTo>
                    <a:pt x="117" y="678"/>
                  </a:lnTo>
                  <a:lnTo>
                    <a:pt x="97" y="662"/>
                  </a:lnTo>
                  <a:lnTo>
                    <a:pt x="88" y="641"/>
                  </a:lnTo>
                  <a:lnTo>
                    <a:pt x="78" y="615"/>
                  </a:lnTo>
                  <a:lnTo>
                    <a:pt x="78" y="594"/>
                  </a:lnTo>
                  <a:lnTo>
                    <a:pt x="78" y="563"/>
                  </a:lnTo>
                  <a:lnTo>
                    <a:pt x="78" y="537"/>
                  </a:lnTo>
                  <a:lnTo>
                    <a:pt x="88" y="511"/>
                  </a:lnTo>
                  <a:lnTo>
                    <a:pt x="107" y="479"/>
                  </a:lnTo>
                  <a:lnTo>
                    <a:pt x="127" y="453"/>
                  </a:lnTo>
                  <a:lnTo>
                    <a:pt x="156" y="427"/>
                  </a:lnTo>
                  <a:lnTo>
                    <a:pt x="175" y="407"/>
                  </a:lnTo>
                  <a:lnTo>
                    <a:pt x="204" y="380"/>
                  </a:lnTo>
                  <a:lnTo>
                    <a:pt x="234" y="354"/>
                  </a:lnTo>
                  <a:lnTo>
                    <a:pt x="263" y="334"/>
                  </a:lnTo>
                  <a:lnTo>
                    <a:pt x="292" y="276"/>
                  </a:lnTo>
                  <a:lnTo>
                    <a:pt x="272" y="276"/>
                  </a:lnTo>
                  <a:lnTo>
                    <a:pt x="253" y="281"/>
                  </a:lnTo>
                  <a:lnTo>
                    <a:pt x="234" y="281"/>
                  </a:lnTo>
                  <a:lnTo>
                    <a:pt x="214" y="281"/>
                  </a:lnTo>
                  <a:lnTo>
                    <a:pt x="185" y="287"/>
                  </a:lnTo>
                  <a:lnTo>
                    <a:pt x="165" y="287"/>
                  </a:lnTo>
                  <a:lnTo>
                    <a:pt x="146" y="287"/>
                  </a:lnTo>
                  <a:lnTo>
                    <a:pt x="127" y="287"/>
                  </a:lnTo>
                  <a:lnTo>
                    <a:pt x="107" y="281"/>
                  </a:lnTo>
                  <a:lnTo>
                    <a:pt x="88" y="281"/>
                  </a:lnTo>
                  <a:lnTo>
                    <a:pt x="78" y="276"/>
                  </a:lnTo>
                  <a:lnTo>
                    <a:pt x="68" y="276"/>
                  </a:lnTo>
                  <a:lnTo>
                    <a:pt x="58" y="271"/>
                  </a:lnTo>
                  <a:lnTo>
                    <a:pt x="39" y="271"/>
                  </a:lnTo>
                  <a:lnTo>
                    <a:pt x="39" y="266"/>
                  </a:lnTo>
                  <a:lnTo>
                    <a:pt x="29" y="261"/>
                  </a:lnTo>
                  <a:lnTo>
                    <a:pt x="19" y="255"/>
                  </a:lnTo>
                  <a:lnTo>
                    <a:pt x="10" y="255"/>
                  </a:lnTo>
                  <a:lnTo>
                    <a:pt x="10" y="245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9" y="198"/>
                  </a:lnTo>
                  <a:lnTo>
                    <a:pt x="39" y="193"/>
                  </a:lnTo>
                  <a:lnTo>
                    <a:pt x="49" y="193"/>
                  </a:lnTo>
                  <a:lnTo>
                    <a:pt x="78" y="193"/>
                  </a:lnTo>
                  <a:lnTo>
                    <a:pt x="88" y="193"/>
                  </a:lnTo>
                  <a:lnTo>
                    <a:pt x="117" y="198"/>
                  </a:lnTo>
                  <a:lnTo>
                    <a:pt x="136" y="198"/>
                  </a:lnTo>
                  <a:lnTo>
                    <a:pt x="146" y="193"/>
                  </a:lnTo>
                  <a:lnTo>
                    <a:pt x="165" y="188"/>
                  </a:lnTo>
                  <a:lnTo>
                    <a:pt x="175" y="177"/>
                  </a:lnTo>
                  <a:lnTo>
                    <a:pt x="175" y="167"/>
                  </a:lnTo>
                  <a:lnTo>
                    <a:pt x="165" y="151"/>
                  </a:lnTo>
                  <a:lnTo>
                    <a:pt x="165" y="136"/>
                  </a:lnTo>
                  <a:lnTo>
                    <a:pt x="165" y="120"/>
                  </a:lnTo>
                  <a:lnTo>
                    <a:pt x="165" y="104"/>
                  </a:lnTo>
                  <a:lnTo>
                    <a:pt x="175" y="94"/>
                  </a:lnTo>
                  <a:lnTo>
                    <a:pt x="185" y="78"/>
                  </a:lnTo>
                  <a:lnTo>
                    <a:pt x="195" y="63"/>
                  </a:lnTo>
                  <a:lnTo>
                    <a:pt x="214" y="52"/>
                  </a:lnTo>
                  <a:lnTo>
                    <a:pt x="234" y="42"/>
                  </a:lnTo>
                  <a:lnTo>
                    <a:pt x="253" y="31"/>
                  </a:lnTo>
                  <a:lnTo>
                    <a:pt x="272" y="21"/>
                  </a:lnTo>
                  <a:lnTo>
                    <a:pt x="302" y="16"/>
                  </a:lnTo>
                  <a:lnTo>
                    <a:pt x="321" y="10"/>
                  </a:lnTo>
                  <a:lnTo>
                    <a:pt x="350" y="5"/>
                  </a:lnTo>
                  <a:lnTo>
                    <a:pt x="380" y="5"/>
                  </a:lnTo>
                  <a:lnTo>
                    <a:pt x="409" y="0"/>
                  </a:lnTo>
                  <a:lnTo>
                    <a:pt x="438" y="5"/>
                  </a:lnTo>
                  <a:lnTo>
                    <a:pt x="457" y="5"/>
                  </a:lnTo>
                  <a:lnTo>
                    <a:pt x="487" y="10"/>
                  </a:lnTo>
                  <a:lnTo>
                    <a:pt x="506" y="16"/>
                  </a:lnTo>
                  <a:lnTo>
                    <a:pt x="516" y="16"/>
                  </a:lnTo>
                  <a:lnTo>
                    <a:pt x="535" y="21"/>
                  </a:lnTo>
                  <a:lnTo>
                    <a:pt x="545" y="26"/>
                  </a:lnTo>
                  <a:lnTo>
                    <a:pt x="555" y="26"/>
                  </a:lnTo>
                  <a:lnTo>
                    <a:pt x="574" y="31"/>
                  </a:lnTo>
                  <a:lnTo>
                    <a:pt x="584" y="36"/>
                  </a:lnTo>
                  <a:lnTo>
                    <a:pt x="594" y="42"/>
                  </a:lnTo>
                  <a:lnTo>
                    <a:pt x="613" y="47"/>
                  </a:lnTo>
                  <a:lnTo>
                    <a:pt x="623" y="57"/>
                  </a:lnTo>
                  <a:close/>
                </a:path>
              </a:pathLst>
            </a:custGeom>
            <a:solidFill>
              <a:srgbClr val="D7C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67" y="0"/>
            <a:ext cx="91440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REPRESENTATIVENESS</a:t>
            </a:r>
          </a:p>
        </p:txBody>
      </p:sp>
      <p:sp>
        <p:nvSpPr>
          <p:cNvPr id="800771" name="Rectangle 3"/>
          <p:cNvSpPr>
            <a:spLocks noChangeArrowheads="1"/>
          </p:cNvSpPr>
          <p:nvPr/>
        </p:nvSpPr>
        <p:spPr bwMode="auto">
          <a:xfrm>
            <a:off x="687388" y="2362200"/>
            <a:ext cx="8228012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HHTHTTTHTH</a:t>
            </a:r>
          </a:p>
        </p:txBody>
      </p:sp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TTTTTTTTTT</a:t>
            </a:r>
          </a:p>
        </p:txBody>
      </p:sp>
    </p:spTree>
    <p:extLst>
      <p:ext uri="{BB962C8B-B14F-4D97-AF65-F5344CB8AC3E}">
        <p14:creationId xmlns:p14="http://schemas.microsoft.com/office/powerpoint/2010/main" val="39774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autoUpdateAnimBg="0"/>
      <p:bldP spid="8007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8723" y="0"/>
            <a:ext cx="8513428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REPRESENTATIVENESS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762000" y="1981200"/>
            <a:ext cx="80264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MORNINGSTAR GAVE THIS FUND...</a:t>
            </a:r>
          </a:p>
        </p:txBody>
      </p:sp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1016000" y="4800600"/>
            <a:ext cx="71120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IT MUST BE GOOD</a:t>
            </a:r>
          </a:p>
        </p:txBody>
      </p:sp>
      <p:sp>
        <p:nvSpPr>
          <p:cNvPr id="801797" name="AutoShape 5"/>
          <p:cNvSpPr>
            <a:spLocks noChangeArrowheads="1"/>
          </p:cNvSpPr>
          <p:nvPr/>
        </p:nvSpPr>
        <p:spPr bwMode="auto">
          <a:xfrm>
            <a:off x="1447800" y="3657600"/>
            <a:ext cx="1143000" cy="6096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1798" name="AutoShape 6"/>
          <p:cNvSpPr>
            <a:spLocks noChangeArrowheads="1"/>
          </p:cNvSpPr>
          <p:nvPr/>
        </p:nvSpPr>
        <p:spPr bwMode="auto">
          <a:xfrm>
            <a:off x="2667000" y="3657600"/>
            <a:ext cx="1143000" cy="6096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1799" name="AutoShape 7"/>
          <p:cNvSpPr>
            <a:spLocks noChangeArrowheads="1"/>
          </p:cNvSpPr>
          <p:nvPr/>
        </p:nvSpPr>
        <p:spPr bwMode="auto">
          <a:xfrm>
            <a:off x="6324600" y="3657600"/>
            <a:ext cx="1143000" cy="6096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1800" name="AutoShape 8"/>
          <p:cNvSpPr>
            <a:spLocks noChangeArrowheads="1"/>
          </p:cNvSpPr>
          <p:nvPr/>
        </p:nvSpPr>
        <p:spPr bwMode="auto">
          <a:xfrm>
            <a:off x="3886200" y="3657600"/>
            <a:ext cx="1143000" cy="6096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1801" name="AutoShape 9"/>
          <p:cNvSpPr>
            <a:spLocks noChangeArrowheads="1"/>
          </p:cNvSpPr>
          <p:nvPr/>
        </p:nvSpPr>
        <p:spPr bwMode="auto">
          <a:xfrm>
            <a:off x="5105400" y="3657600"/>
            <a:ext cx="1143000" cy="6096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autoUpdateAnimBg="0"/>
      <p:bldP spid="801796" grpId="0" autoUpdateAnimBg="0"/>
      <p:bldP spid="801797" grpId="0" animBg="1"/>
      <p:bldP spid="801798" grpId="0" animBg="1"/>
      <p:bldP spid="801799" grpId="0" animBg="1"/>
      <p:bldP spid="801800" grpId="0" animBg="1"/>
      <p:bldP spid="8018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36" y="-9089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MENTAL </a:t>
            </a:r>
            <a:r>
              <a:rPr lang="en-US" dirty="0" smtClean="0">
                <a:solidFill>
                  <a:srgbClr val="002060"/>
                </a:solidFill>
              </a:rPr>
              <a:t>ACCOUNTING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176168" y="2057400"/>
            <a:ext cx="8967831" cy="3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HOT TECH STOCK -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IFGOVT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. SAYS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GO…90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% </a:t>
            </a: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PROTOTYPE GOOD……………………….. 90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% </a:t>
            </a: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REGIONAL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TEST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OK………………………..90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% </a:t>
            </a: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NATIONAL ROLLOUT………................…...90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%       </a:t>
            </a: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DO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YOU INVEST?</a:t>
            </a:r>
          </a:p>
        </p:txBody>
      </p:sp>
      <p:sp>
        <p:nvSpPr>
          <p:cNvPr id="807940" name="Oval 4"/>
          <p:cNvSpPr>
            <a:spLocks noChangeArrowheads="1"/>
          </p:cNvSpPr>
          <p:nvPr/>
        </p:nvSpPr>
        <p:spPr bwMode="auto">
          <a:xfrm>
            <a:off x="7239000" y="5410200"/>
            <a:ext cx="1600200" cy="12192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7941" name="Text Box 5"/>
          <p:cNvSpPr txBox="1">
            <a:spLocks noChangeArrowheads="1"/>
          </p:cNvSpPr>
          <p:nvPr/>
        </p:nvSpPr>
        <p:spPr bwMode="auto">
          <a:xfrm>
            <a:off x="7467600" y="56388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</a:rPr>
              <a:t>66%</a:t>
            </a:r>
            <a:endParaRPr lang="en-US" sz="24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057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nimBg="1"/>
      <p:bldP spid="8079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32" y="58723"/>
            <a:ext cx="7772400" cy="1143000"/>
          </a:xfrm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en-US" dirty="0">
                <a:solidFill>
                  <a:srgbClr val="002060"/>
                </a:solidFill>
              </a:rPr>
              <a:t>MENTAL </a:t>
            </a:r>
            <a:r>
              <a:rPr lang="en-US" dirty="0" smtClean="0">
                <a:solidFill>
                  <a:srgbClr val="002060"/>
                </a:solidFill>
              </a:rPr>
              <a:t>MATHEMATICS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1905000"/>
            <a:ext cx="86868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LAST YEAR,  I MADE 	80%</a:t>
            </a:r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4953000" y="3352800"/>
            <a:ext cx="3429000" cy="12192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029200" y="3581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AHEAD</a:t>
            </a:r>
            <a:r>
              <a:rPr lang="en-US" sz="4000" b="1" dirty="0"/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20</a:t>
            </a:r>
            <a:r>
              <a:rPr lang="en-US" sz="4000" b="1" dirty="0"/>
              <a:t>%</a:t>
            </a:r>
            <a:endParaRPr lang="en-US" dirty="0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105400" y="4800600"/>
            <a:ext cx="3276600" cy="12192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105400" y="5013325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BEHIND</a:t>
            </a:r>
            <a:r>
              <a:rPr lang="en-US" sz="4000" b="1" dirty="0"/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28</a:t>
            </a:r>
            <a:r>
              <a:rPr lang="en-US" sz="4000" b="1" dirty="0"/>
              <a:t>%</a:t>
            </a:r>
            <a:endParaRPr lang="en-US" sz="3200" b="1" dirty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457200" y="2590800"/>
            <a:ext cx="7467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THIS YEAR,   I LOST	60%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294323" y="4391462"/>
            <a:ext cx="35125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THEREFORE  I’M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2133600" y="4038600"/>
            <a:ext cx="2819400" cy="3810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2057400" y="4953000"/>
            <a:ext cx="3048000" cy="4572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1851170" y="35814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MENTAL MATH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2514600" y="54864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31307668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56" grpId="0" animBg="1"/>
      <p:bldP spid="202757" grpId="0" autoUpdateAnimBg="0"/>
      <p:bldP spid="202758" grpId="0" animBg="1"/>
      <p:bldP spid="202759" grpId="0" autoUpdateAnimBg="0"/>
      <p:bldP spid="202760" grpId="0" autoUpdateAnimBg="0"/>
      <p:bldP spid="202761" grpId="0" autoUpdateAnimBg="0"/>
      <p:bldP spid="202762" grpId="0" animBg="1"/>
      <p:bldP spid="202763" grpId="0" animBg="1"/>
      <p:bldP spid="202764" grpId="0" autoUpdateAnimBg="0"/>
      <p:bldP spid="2027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idx="1"/>
          </p:nvPr>
        </p:nvSpPr>
        <p:spPr>
          <a:xfrm>
            <a:off x="-649864" y="693079"/>
            <a:ext cx="8501096" cy="4766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n-US" sz="4000" dirty="0" smtClean="0">
                <a:solidFill>
                  <a:srgbClr val="002060"/>
                </a:solidFill>
              </a:rPr>
              <a:t>9 KEY POINTS OF 	</a:t>
            </a:r>
            <a:r>
              <a:rPr lang="en-US" sz="2000" dirty="0" smtClean="0">
                <a:solidFill>
                  <a:srgbClr val="002060"/>
                </a:solidFill>
              </a:rPr>
              <a:t>																	</a:t>
            </a:r>
            <a:r>
              <a:rPr lang="en-US" sz="4000" dirty="0" smtClean="0">
                <a:solidFill>
                  <a:srgbClr val="002060"/>
                </a:solidFill>
              </a:rPr>
              <a:t>								COMMUNICATION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 7 – THE “HOW”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FRAMING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4" descr="curtis_bolog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 bwMode="auto">
          <a:xfrm rot="900000">
            <a:off x="254883" y="1752332"/>
            <a:ext cx="2885781" cy="314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715299">
            <a:off x="3154903" y="3845721"/>
            <a:ext cx="509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would you rather have?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728012">
            <a:off x="2948397" y="4518598"/>
            <a:ext cx="440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90% Fat Free</a:t>
            </a:r>
          </a:p>
          <a:p>
            <a:r>
              <a:rPr lang="en-US" sz="4000" dirty="0" smtClean="0"/>
              <a:t>10% Fat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58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ChangeArrowheads="1"/>
          </p:cNvSpPr>
          <p:nvPr/>
        </p:nvSpPr>
        <p:spPr bwMode="auto">
          <a:xfrm>
            <a:off x="685800" y="1143000"/>
            <a:ext cx="4495800" cy="28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WOULD YOU BUY THAT STOCK TODAY?</a:t>
            </a:r>
          </a:p>
        </p:txBody>
      </p:sp>
    </p:spTree>
    <p:extLst>
      <p:ext uri="{BB962C8B-B14F-4D97-AF65-F5344CB8AC3E}">
        <p14:creationId xmlns:p14="http://schemas.microsoft.com/office/powerpoint/2010/main" val="2820675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FRAMING</a:t>
            </a:r>
          </a:p>
        </p:txBody>
      </p:sp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687388" y="1349229"/>
            <a:ext cx="8228012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NAME THE TOP 10</a:t>
            </a:r>
          </a:p>
        </p:txBody>
      </p:sp>
      <p:sp>
        <p:nvSpPr>
          <p:cNvPr id="843780" name="Rectangle 4"/>
          <p:cNvSpPr>
            <a:spLocks noChangeArrowheads="1"/>
          </p:cNvSpPr>
          <p:nvPr/>
        </p:nvSpPr>
        <p:spPr bwMode="auto">
          <a:xfrm>
            <a:off x="685800" y="2384378"/>
            <a:ext cx="822801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BASEBALL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PLAYERS</a:t>
            </a:r>
          </a:p>
        </p:txBody>
      </p:sp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685800" y="3015436"/>
            <a:ext cx="822801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PAINTERS</a:t>
            </a:r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685800" y="3584348"/>
            <a:ext cx="822801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MOVIE</a:t>
            </a:r>
            <a:r>
              <a:rPr lang="en-US" sz="36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ACTORS</a:t>
            </a:r>
          </a:p>
        </p:txBody>
      </p:sp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685800" y="5405438"/>
            <a:ext cx="4213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MONEY</a:t>
            </a:r>
            <a:r>
              <a:rPr lang="en-US" sz="36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MANAGERS</a:t>
            </a:r>
          </a:p>
        </p:txBody>
      </p:sp>
      <p:sp>
        <p:nvSpPr>
          <p:cNvPr id="843784" name="Rectangle 8"/>
          <p:cNvSpPr>
            <a:spLocks noChangeArrowheads="1"/>
          </p:cNvSpPr>
          <p:nvPr/>
        </p:nvSpPr>
        <p:spPr bwMode="auto">
          <a:xfrm>
            <a:off x="711200" y="4167314"/>
            <a:ext cx="4147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DRESS</a:t>
            </a:r>
            <a:r>
              <a:rPr lang="en-US" sz="36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DESIGNERS</a:t>
            </a:r>
          </a:p>
        </p:txBody>
      </p:sp>
    </p:spTree>
    <p:extLst>
      <p:ext uri="{BB962C8B-B14F-4D97-AF65-F5344CB8AC3E}">
        <p14:creationId xmlns:p14="http://schemas.microsoft.com/office/powerpoint/2010/main" val="4815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autoUpdateAnimBg="0"/>
      <p:bldP spid="843780" grpId="0" autoUpdateAnimBg="0"/>
      <p:bldP spid="843781" grpId="0" autoUpdateAnimBg="0"/>
      <p:bldP spid="843782" grpId="0" autoUpdateAnimBg="0"/>
      <p:bldP spid="843783" grpId="0" autoUpdateAnimBg="0"/>
      <p:bldP spid="8437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FRAMING</a:t>
            </a:r>
          </a:p>
        </p:txBody>
      </p:sp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914400" y="2433507"/>
            <a:ext cx="76200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CONTAGEOUS ENTHUSIASM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33028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097" y="-6991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FRAMING</a:t>
            </a:r>
          </a:p>
        </p:txBody>
      </p:sp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228600" y="2114550"/>
            <a:ext cx="8915400" cy="304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algn="l">
              <a:spcBef>
                <a:spcPct val="50000"/>
              </a:spcBef>
              <a:buFont typeface="Wingdings"/>
              <a:buChar char="Ø"/>
              <a:tabLst>
                <a:tab pos="514350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IF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YOU ARE RIGHT,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YOU’LL MAKE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A HANDSOME PROFIT. </a:t>
            </a: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l">
              <a:spcBef>
                <a:spcPct val="50000"/>
              </a:spcBef>
              <a:tabLst>
                <a:tab pos="514350" algn="l"/>
              </a:tabLst>
            </a:pPr>
            <a:endParaRPr lang="en-US" sz="3200" b="1" dirty="0" smtClean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Wingdings"/>
              <a:buChar char="Ø"/>
              <a:tabLst>
                <a:tab pos="514350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IF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YOU ARE WRONG, YOU’LL 	NEED TO WORK 3 MORE 	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YEARS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0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FRAMING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228600" y="2626279"/>
            <a:ext cx="89154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tabLst>
                <a:tab pos="514350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CONFUSING CERTAINTY &amp; SAFETY</a:t>
            </a:r>
            <a:endParaRPr lang="en-US" sz="3200" b="1" dirty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5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5928"/>
            <a:ext cx="9067800" cy="1143000"/>
          </a:xfrm>
          <a:noFill/>
          <a:effectLst>
            <a:outerShdw blurRad="63500" dist="13470" dir="2700000" algn="ctr" rotWithShape="0">
              <a:schemeClr val="bg2"/>
            </a:outerShdw>
          </a:effectLst>
        </p:spPr>
        <p:txBody>
          <a:bodyPr lIns="92075" tIns="46038" rIns="92075" bIns="46038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  <a:t>FRAMING</a:t>
            </a:r>
            <a:r>
              <a:rPr lang="en-US" sz="48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  <a:t> </a:t>
            </a:r>
            <a:br>
              <a:rPr lang="en-US" sz="4800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</a:br>
            <a:endParaRPr lang="en-US" b="1" dirty="0">
              <a:solidFill>
                <a:srgbClr val="002060"/>
              </a:solidFill>
              <a:effectLst>
                <a:reflection blurRad="12700" endPos="0" dir="5400000" sy="-90000" algn="bl" rotWithShape="0"/>
              </a:effectLst>
              <a:latin typeface="Arial" charset="0"/>
            </a:endParaRP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381000" y="3095718"/>
            <a:ext cx="82296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RISK 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AVERSE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VS.   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LOSS 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AVERSE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3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11353"/>
              </p:ext>
            </p:extLst>
          </p:nvPr>
        </p:nvGraphicFramePr>
        <p:xfrm>
          <a:off x="-1143000" y="-738910"/>
          <a:ext cx="10668000" cy="878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Acrobat Document" r:id="rId4" imgW="5830114" imgH="7542857" progId="AcroExch.Document.7">
                  <p:embed/>
                </p:oleObj>
              </mc:Choice>
              <mc:Fallback>
                <p:oleObj name="Acrobat Document" r:id="rId4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0" y="-738910"/>
                        <a:ext cx="10668000" cy="878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4525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22669"/>
              </p:ext>
            </p:extLst>
          </p:nvPr>
        </p:nvGraphicFramePr>
        <p:xfrm>
          <a:off x="430787" y="2109488"/>
          <a:ext cx="8350251" cy="344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295"/>
                <a:gridCol w="922826"/>
                <a:gridCol w="922826"/>
                <a:gridCol w="922826"/>
                <a:gridCol w="922826"/>
                <a:gridCol w="922826"/>
                <a:gridCol w="922826"/>
              </a:tblGrid>
              <a:tr h="4923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Most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Least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Capital Preservation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Growth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Low Principal Volatility*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Inflation Protection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Current Cash Flow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  <a:tr h="49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Aggressive Growth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509963" y="3124200"/>
            <a:ext cx="430212" cy="400050"/>
          </a:xfrm>
          <a:prstGeom prst="ellipse">
            <a:avLst/>
          </a:prstGeom>
          <a:noFill/>
          <a:ln w="19050" cmpd="sng">
            <a:solidFill>
              <a:srgbClr val="1A16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90807" y="3632695"/>
            <a:ext cx="430212" cy="400050"/>
          </a:xfrm>
          <a:prstGeom prst="ellipse">
            <a:avLst/>
          </a:prstGeom>
          <a:noFill/>
          <a:ln w="19050" cmpd="sng">
            <a:solidFill>
              <a:srgbClr val="1A16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>
            <a:endCxn id="2" idx="1"/>
          </p:cNvCxnSpPr>
          <p:nvPr/>
        </p:nvCxnSpPr>
        <p:spPr>
          <a:xfrm>
            <a:off x="3940175" y="3363913"/>
            <a:ext cx="2225734" cy="184666"/>
          </a:xfrm>
          <a:prstGeom prst="line">
            <a:avLst/>
          </a:prstGeom>
          <a:ln>
            <a:solidFill>
              <a:srgbClr val="1A1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48837" y="3548579"/>
            <a:ext cx="1317072" cy="271774"/>
          </a:xfrm>
          <a:prstGeom prst="line">
            <a:avLst/>
          </a:prstGeom>
          <a:ln>
            <a:solidFill>
              <a:srgbClr val="1A1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379" name="TextBox 2"/>
          <p:cNvSpPr txBox="1">
            <a:spLocks noChangeArrowheads="1"/>
          </p:cNvSpPr>
          <p:nvPr/>
        </p:nvSpPr>
        <p:spPr bwMode="auto">
          <a:xfrm>
            <a:off x="520117" y="381000"/>
            <a:ext cx="77849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KEY # 7 – THE “HOW”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EDUCATION &amp; EMPOWERMENT</a:t>
            </a:r>
            <a:endParaRPr lang="en-US" sz="3200" b="1" dirty="0">
              <a:solidFill>
                <a:srgbClr val="002060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5909" y="3363913"/>
            <a:ext cx="15267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GOTCHA!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364" t="19181" r="34239" b="31094"/>
          <a:stretch/>
        </p:blipFill>
        <p:spPr bwMode="auto">
          <a:xfrm>
            <a:off x="998290" y="889081"/>
            <a:ext cx="6535024" cy="5620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850" y="239637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80" y="555122"/>
            <a:ext cx="8178120" cy="9010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 1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“WHAT”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326" y="2545892"/>
            <a:ext cx="3096163" cy="355425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Philosophy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Process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vensky\Downloads\Loss Tole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9" y="165996"/>
            <a:ext cx="7046752" cy="64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850" y="239637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#8 Interactivity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" y="308576"/>
            <a:ext cx="9015380" cy="6346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202" y="948425"/>
            <a:ext cx="356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Key # 8 Engage the Client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850" y="239637"/>
            <a:ext cx="4211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CHANGE?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evensky\Downloads\What Keeps You U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/>
          <a:stretch/>
        </p:blipFill>
        <p:spPr bwMode="auto">
          <a:xfrm>
            <a:off x="176170" y="302005"/>
            <a:ext cx="8690994" cy="5964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850" y="239637"/>
            <a:ext cx="574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KEEPS YOU AWAKE?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4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2" name="AutoShape 2"/>
          <p:cNvSpPr>
            <a:spLocks/>
          </p:cNvSpPr>
          <p:nvPr/>
        </p:nvSpPr>
        <p:spPr bwMode="auto">
          <a:xfrm>
            <a:off x="3733800" y="1447800"/>
            <a:ext cx="533400" cy="3886200"/>
          </a:xfrm>
          <a:prstGeom prst="rightBrace">
            <a:avLst>
              <a:gd name="adj1" fmla="val 607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056643" name="Oval 3"/>
          <p:cNvSpPr>
            <a:spLocks noChangeArrowheads="1"/>
          </p:cNvSpPr>
          <p:nvPr/>
        </p:nvSpPr>
        <p:spPr bwMode="auto">
          <a:xfrm>
            <a:off x="685800" y="1371600"/>
            <a:ext cx="2895600" cy="419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6644" name="Oval 4"/>
          <p:cNvSpPr>
            <a:spLocks noChangeArrowheads="1"/>
          </p:cNvSpPr>
          <p:nvPr/>
        </p:nvSpPr>
        <p:spPr bwMode="auto">
          <a:xfrm>
            <a:off x="4953000" y="1295400"/>
            <a:ext cx="2590800" cy="1066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6645" name="Oval 5"/>
          <p:cNvSpPr>
            <a:spLocks noChangeArrowheads="1"/>
          </p:cNvSpPr>
          <p:nvPr/>
        </p:nvSpPr>
        <p:spPr bwMode="auto">
          <a:xfrm>
            <a:off x="4800600" y="2438400"/>
            <a:ext cx="2971800" cy="304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38200" y="2484438"/>
            <a:ext cx="2590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3200" dirty="0">
                <a:solidFill>
                  <a:schemeClr val="bg1"/>
                </a:solidFill>
              </a:rPr>
              <a:t>THE           TOTAL PORTFOLIO</a:t>
            </a:r>
          </a:p>
        </p:txBody>
      </p:sp>
      <p:sp>
        <p:nvSpPr>
          <p:cNvPr id="3056647" name="Text Box 7"/>
          <p:cNvSpPr txBox="1">
            <a:spLocks noChangeArrowheads="1"/>
          </p:cNvSpPr>
          <p:nvPr/>
        </p:nvSpPr>
        <p:spPr bwMode="auto">
          <a:xfrm>
            <a:off x="5233394" y="1416050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CASH FLOW RESERVE</a:t>
            </a:r>
          </a:p>
        </p:txBody>
      </p:sp>
      <p:sp>
        <p:nvSpPr>
          <p:cNvPr id="3056648" name="Text Box 8"/>
          <p:cNvSpPr txBox="1">
            <a:spLocks noChangeArrowheads="1"/>
          </p:cNvSpPr>
          <p:nvPr/>
        </p:nvSpPr>
        <p:spPr bwMode="auto">
          <a:xfrm>
            <a:off x="4953000" y="32004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800" dirty="0">
                <a:solidFill>
                  <a:schemeClr val="bg1"/>
                </a:solidFill>
              </a:rPr>
              <a:t>THE           INVESTMENT PORTFOLIO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6691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THE E&amp;K 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CASH 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FLOW STRATEGY</a:t>
            </a:r>
          </a:p>
        </p:txBody>
      </p:sp>
    </p:spTree>
    <p:extLst>
      <p:ext uri="{BB962C8B-B14F-4D97-AF65-F5344CB8AC3E}">
        <p14:creationId xmlns:p14="http://schemas.microsoft.com/office/powerpoint/2010/main" val="25409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5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5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5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5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5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6642" grpId="0" animBg="1"/>
      <p:bldP spid="3056643" grpId="0" animBg="1"/>
      <p:bldP spid="3056644" grpId="0" animBg="1"/>
      <p:bldP spid="3056645" grpId="0" animBg="1"/>
      <p:bldP spid="3056647" grpId="0"/>
      <p:bldP spid="3056648" grpId="0"/>
      <p:bldP spid="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690" name="Oval 2"/>
          <p:cNvSpPr>
            <a:spLocks noChangeArrowheads="1"/>
          </p:cNvSpPr>
          <p:nvPr/>
        </p:nvSpPr>
        <p:spPr bwMode="auto">
          <a:xfrm>
            <a:off x="533400" y="990600"/>
            <a:ext cx="2590800" cy="1066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8691" name="Oval 3"/>
          <p:cNvSpPr>
            <a:spLocks noChangeArrowheads="1"/>
          </p:cNvSpPr>
          <p:nvPr/>
        </p:nvSpPr>
        <p:spPr bwMode="auto">
          <a:xfrm>
            <a:off x="457200" y="2895600"/>
            <a:ext cx="2971800" cy="304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8692" name="Text Box 4"/>
          <p:cNvSpPr txBox="1">
            <a:spLocks noChangeArrowheads="1"/>
          </p:cNvSpPr>
          <p:nvPr/>
        </p:nvSpPr>
        <p:spPr bwMode="auto">
          <a:xfrm>
            <a:off x="838208" y="1143000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CASH FLOW RESERVE</a:t>
            </a:r>
          </a:p>
        </p:txBody>
      </p:sp>
      <p:sp>
        <p:nvSpPr>
          <p:cNvPr id="3058693" name="Text Box 5"/>
          <p:cNvSpPr txBox="1">
            <a:spLocks noChangeArrowheads="1"/>
          </p:cNvSpPr>
          <p:nvPr/>
        </p:nvSpPr>
        <p:spPr bwMode="auto">
          <a:xfrm>
            <a:off x="609600" y="3579813"/>
            <a:ext cx="2667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800" dirty="0">
                <a:solidFill>
                  <a:schemeClr val="bg1"/>
                </a:solidFill>
              </a:rPr>
              <a:t>THE           INVESTMENT PORTFOLIO</a:t>
            </a:r>
          </a:p>
        </p:txBody>
      </p:sp>
      <p:sp>
        <p:nvSpPr>
          <p:cNvPr id="3058694" name="AutoShape 6"/>
          <p:cNvSpPr>
            <a:spLocks/>
          </p:cNvSpPr>
          <p:nvPr/>
        </p:nvSpPr>
        <p:spPr bwMode="auto">
          <a:xfrm>
            <a:off x="3733800" y="2971800"/>
            <a:ext cx="533400" cy="2743200"/>
          </a:xfrm>
          <a:prstGeom prst="rightBrace">
            <a:avLst>
              <a:gd name="adj1" fmla="val 4285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8695" name="AutoShape 7"/>
          <p:cNvSpPr>
            <a:spLocks/>
          </p:cNvSpPr>
          <p:nvPr/>
        </p:nvSpPr>
        <p:spPr bwMode="auto">
          <a:xfrm>
            <a:off x="3733800" y="838200"/>
            <a:ext cx="533400" cy="1447800"/>
          </a:xfrm>
          <a:prstGeom prst="rightBrace">
            <a:avLst>
              <a:gd name="adj1" fmla="val 226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58696" name="Text Box 8"/>
          <p:cNvSpPr txBox="1">
            <a:spLocks noChangeArrowheads="1"/>
          </p:cNvSpPr>
          <p:nvPr/>
        </p:nvSpPr>
        <p:spPr bwMode="auto">
          <a:xfrm>
            <a:off x="4495800" y="1049338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 </a:t>
            </a:r>
            <a:r>
              <a:rPr kumimoji="0" lang="en-US" altLang="en-US" sz="2400" dirty="0" smtClean="0">
                <a:solidFill>
                  <a:srgbClr val="002060"/>
                </a:solidFill>
              </a:rPr>
              <a:t>1 </a:t>
            </a:r>
            <a:r>
              <a:rPr kumimoji="0" lang="en-US" altLang="en-US" sz="2400" dirty="0">
                <a:solidFill>
                  <a:srgbClr val="002060"/>
                </a:solidFill>
              </a:rPr>
              <a:t>YEARS CASH FLOW</a:t>
            </a:r>
          </a:p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 5 YEARS LUMP SUM</a:t>
            </a:r>
          </a:p>
        </p:txBody>
      </p:sp>
      <p:sp>
        <p:nvSpPr>
          <p:cNvPr id="3058697" name="Text Box 9"/>
          <p:cNvSpPr txBox="1">
            <a:spLocks noChangeArrowheads="1"/>
          </p:cNvSpPr>
          <p:nvPr/>
        </p:nvSpPr>
        <p:spPr bwMode="auto">
          <a:xfrm>
            <a:off x="4419600" y="3352800"/>
            <a:ext cx="457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"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BALANCE OF PORTFOLIO </a:t>
            </a:r>
          </a:p>
          <a:p>
            <a:pPr algn="l"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REINVESTMENT OF ALL INTEREST &amp; DIVIDENDS</a:t>
            </a:r>
          </a:p>
          <a:p>
            <a:pPr algn="l"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ADJUSTED AS NECESSARY FOR OPPORTUNITY COSTS</a:t>
            </a:r>
          </a:p>
        </p:txBody>
      </p:sp>
    </p:spTree>
    <p:extLst>
      <p:ext uri="{BB962C8B-B14F-4D97-AF65-F5344CB8AC3E}">
        <p14:creationId xmlns:p14="http://schemas.microsoft.com/office/powerpoint/2010/main" val="40356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5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5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5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5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5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5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5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8690" grpId="0" animBg="1"/>
      <p:bldP spid="3058691" grpId="0" animBg="1"/>
      <p:bldP spid="3058692" grpId="0"/>
      <p:bldP spid="3058693" grpId="0"/>
      <p:bldP spid="3058694" grpId="0" animBg="1"/>
      <p:bldP spid="3058695" grpId="0" animBg="1"/>
      <p:bldP spid="3058696" grpId="0"/>
      <p:bldP spid="30586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738" name="Line 2"/>
          <p:cNvSpPr>
            <a:spLocks noChangeShapeType="1"/>
          </p:cNvSpPr>
          <p:nvPr/>
        </p:nvSpPr>
        <p:spPr bwMode="auto">
          <a:xfrm>
            <a:off x="1905000" y="20574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60739" name="Oval 3"/>
          <p:cNvSpPr>
            <a:spLocks noChangeArrowheads="1"/>
          </p:cNvSpPr>
          <p:nvPr/>
        </p:nvSpPr>
        <p:spPr bwMode="auto">
          <a:xfrm>
            <a:off x="533400" y="990600"/>
            <a:ext cx="25908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60740" name="Oval 4"/>
          <p:cNvSpPr>
            <a:spLocks noChangeArrowheads="1"/>
          </p:cNvSpPr>
          <p:nvPr/>
        </p:nvSpPr>
        <p:spPr bwMode="auto">
          <a:xfrm>
            <a:off x="5410200" y="1676400"/>
            <a:ext cx="2971800" cy="304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60741" name="Text Box 5"/>
          <p:cNvSpPr txBox="1">
            <a:spLocks noChangeArrowheads="1"/>
          </p:cNvSpPr>
          <p:nvPr/>
        </p:nvSpPr>
        <p:spPr bwMode="auto">
          <a:xfrm>
            <a:off x="838208" y="11430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chemeClr val="bg1"/>
                </a:solidFill>
              </a:rPr>
              <a:t>CASH FLOW RESERVE</a:t>
            </a:r>
          </a:p>
        </p:txBody>
      </p:sp>
      <p:sp>
        <p:nvSpPr>
          <p:cNvPr id="3060742" name="Text Box 6"/>
          <p:cNvSpPr txBox="1">
            <a:spLocks noChangeArrowheads="1"/>
          </p:cNvSpPr>
          <p:nvPr/>
        </p:nvSpPr>
        <p:spPr bwMode="auto">
          <a:xfrm>
            <a:off x="5562600" y="23622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800" dirty="0">
                <a:solidFill>
                  <a:schemeClr val="bg1"/>
                </a:solidFill>
              </a:rPr>
              <a:t>THE           INVESTMENT PORTFOLIO</a:t>
            </a:r>
          </a:p>
        </p:txBody>
      </p:sp>
      <p:sp>
        <p:nvSpPr>
          <p:cNvPr id="3060743" name="Oval 7"/>
          <p:cNvSpPr>
            <a:spLocks noChangeArrowheads="1"/>
          </p:cNvSpPr>
          <p:nvPr/>
        </p:nvSpPr>
        <p:spPr bwMode="auto">
          <a:xfrm>
            <a:off x="609600" y="4648200"/>
            <a:ext cx="2590800" cy="1447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60744" name="Text Box 8"/>
          <p:cNvSpPr txBox="1">
            <a:spLocks noChangeArrowheads="1"/>
          </p:cNvSpPr>
          <p:nvPr/>
        </p:nvSpPr>
        <p:spPr bwMode="auto">
          <a:xfrm>
            <a:off x="962032" y="4756150"/>
            <a:ext cx="236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PERSONAL CHECKING ACCOUNT</a:t>
            </a:r>
          </a:p>
        </p:txBody>
      </p:sp>
      <p:sp>
        <p:nvSpPr>
          <p:cNvPr id="3060745" name="Line 9"/>
          <p:cNvSpPr>
            <a:spLocks noChangeShapeType="1"/>
          </p:cNvSpPr>
          <p:nvPr/>
        </p:nvSpPr>
        <p:spPr bwMode="auto">
          <a:xfrm flipH="1" flipV="1">
            <a:off x="3048000" y="1676400"/>
            <a:ext cx="2438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60746" name="Text Box 10"/>
          <p:cNvSpPr txBox="1">
            <a:spLocks noChangeArrowheads="1"/>
          </p:cNvSpPr>
          <p:nvPr/>
        </p:nvSpPr>
        <p:spPr bwMode="auto">
          <a:xfrm>
            <a:off x="3505200" y="1735138"/>
            <a:ext cx="1752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Rebalance</a:t>
            </a:r>
          </a:p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Refill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8200" y="2436805"/>
            <a:ext cx="2438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Regular Monthly Payments  </a:t>
            </a:r>
          </a:p>
          <a:p>
            <a:pPr eaLnBrk="1" hangingPunct="1"/>
            <a:r>
              <a:rPr kumimoji="0" lang="en-US" altLang="en-US" sz="2400" dirty="0">
                <a:solidFill>
                  <a:srgbClr val="002060"/>
                </a:solidFill>
              </a:rPr>
              <a:t>the                    “PAY CHECK</a:t>
            </a:r>
            <a:r>
              <a:rPr kumimoji="0" lang="en-US" altLang="en-US" sz="24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1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6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6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6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6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6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6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6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6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0738" grpId="0" animBg="1"/>
      <p:bldP spid="3060739" grpId="0" animBg="1"/>
      <p:bldP spid="3060740" grpId="0" animBg="1"/>
      <p:bldP spid="3060741" grpId="0"/>
      <p:bldP spid="3060742" grpId="0"/>
      <p:bldP spid="3060743" grpId="0" animBg="1"/>
      <p:bldP spid="3060744" grpId="0"/>
      <p:bldP spid="3060745" grpId="0" animBg="1"/>
      <p:bldP spid="3060746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67" y="4758006"/>
            <a:ext cx="9244667" cy="90101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BAD NEWS IS GOOD NEWS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GOOD NEWS IS BAD NEWS</a:t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32" y="257854"/>
            <a:ext cx="492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/>
                <a:ea typeface="ＭＳ Ｐゴシック" pitchFamily="-112" charset="-128"/>
                <a:cs typeface="Arial"/>
              </a:rPr>
              <a:t>KEY #9 – THE “HOW”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2953" y="1879133"/>
            <a:ext cx="389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THE ELEPHANT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0" y="319480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dirty="0" smtClean="0">
                <a:solidFill>
                  <a:srgbClr val="002060"/>
                </a:solidFill>
              </a:rPr>
              <a:t>BAD</a:t>
            </a:r>
            <a:r>
              <a:rPr lang="en-US" sz="4400" b="1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900" dirty="0" smtClean="0">
                <a:solidFill>
                  <a:srgbClr val="002060"/>
                </a:solidFill>
              </a:rPr>
              <a:t>NEWS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415776"/>
            <a:ext cx="7861300" cy="3714750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</a:rPr>
              <a:t>ACKNOWLEDGE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r>
              <a:rPr lang="en-US" altLang="en-US" sz="3200" dirty="0" smtClean="0">
                <a:solidFill>
                  <a:srgbClr val="002060"/>
                </a:solidFill>
              </a:rPr>
              <a:t>Frame Reality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3200" dirty="0">
                <a:solidFill>
                  <a:srgbClr val="002060"/>
                </a:solidFill>
              </a:rPr>
              <a:t>Long Term </a:t>
            </a:r>
            <a:r>
              <a:rPr lang="en-US" altLang="en-US" sz="3200" dirty="0" smtClean="0">
                <a:solidFill>
                  <a:srgbClr val="002060"/>
                </a:solidFill>
              </a:rPr>
              <a:t>View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3200" dirty="0">
                <a:solidFill>
                  <a:srgbClr val="002060"/>
                </a:solidFill>
              </a:rPr>
              <a:t>Outline consequences of change at this </a:t>
            </a:r>
            <a:r>
              <a:rPr lang="en-US" altLang="en-US" sz="3200" dirty="0" smtClean="0">
                <a:solidFill>
                  <a:srgbClr val="002060"/>
                </a:solidFill>
              </a:rPr>
              <a:t>point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3200" dirty="0">
                <a:solidFill>
                  <a:srgbClr val="002060"/>
                </a:solidFill>
              </a:rPr>
              <a:t>What might go right</a:t>
            </a:r>
          </a:p>
        </p:txBody>
      </p:sp>
    </p:spTree>
    <p:extLst>
      <p:ext uri="{BB962C8B-B14F-4D97-AF65-F5344CB8AC3E}">
        <p14:creationId xmlns:p14="http://schemas.microsoft.com/office/powerpoint/2010/main" val="3300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833" t="36324" r="33041" b="28884"/>
          <a:stretch/>
        </p:blipFill>
        <p:spPr bwMode="auto">
          <a:xfrm>
            <a:off x="1988190" y="545284"/>
            <a:ext cx="5503179" cy="5880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2356" y="788565"/>
            <a:ext cx="3112316" cy="369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225" y="478172"/>
            <a:ext cx="688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A 36 ½% LOSS IN LESS THAN TWO YEARS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18033" y="2241259"/>
            <a:ext cx="3565321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2381" y="2821498"/>
            <a:ext cx="4342702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34205" y="6237215"/>
            <a:ext cx="4211274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95056" y="3088547"/>
            <a:ext cx="4400027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69889" y="3391948"/>
            <a:ext cx="4483917" cy="8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5056" y="3703740"/>
            <a:ext cx="3569516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86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9" y="336258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dirty="0" smtClean="0">
                <a:solidFill>
                  <a:srgbClr val="002060"/>
                </a:solidFill>
              </a:rPr>
              <a:t>GOOD</a:t>
            </a:r>
            <a:r>
              <a:rPr lang="en-US" sz="4400" b="1" dirty="0" smtClean="0">
                <a:solidFill>
                  <a:srgbClr val="CC0000"/>
                </a:solidFill>
                <a:effectLst>
                  <a:reflection blurRad="12700" endPos="0" dir="5400000" sy="-90000" algn="bl" rotWithShape="0"/>
                </a:effectLst>
                <a:latin typeface="Arial" charset="0"/>
              </a:rPr>
              <a:t> </a:t>
            </a:r>
            <a:r>
              <a:rPr lang="en-US" sz="2900" dirty="0" smtClean="0">
                <a:solidFill>
                  <a:srgbClr val="002060"/>
                </a:solidFill>
              </a:rPr>
              <a:t>NEWS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8345"/>
            <a:ext cx="8686800" cy="39862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002060"/>
                </a:solidFill>
              </a:rPr>
              <a:t>Outlining </a:t>
            </a:r>
            <a:r>
              <a:rPr lang="en-US" altLang="en-US" sz="3200" dirty="0">
                <a:solidFill>
                  <a:srgbClr val="002060"/>
                </a:solidFill>
              </a:rPr>
              <a:t>consequences of change at this </a:t>
            </a:r>
            <a:r>
              <a:rPr lang="en-US" altLang="en-US" sz="3200" dirty="0" smtClean="0">
                <a:solidFill>
                  <a:srgbClr val="002060"/>
                </a:solidFill>
              </a:rPr>
              <a:t>point</a:t>
            </a:r>
          </a:p>
          <a:p>
            <a:pPr eaLnBrk="1" hangingPunct="1"/>
            <a:endParaRPr lang="en-US" altLang="en-US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What might go </a:t>
            </a:r>
            <a:r>
              <a:rPr lang="en-US" altLang="en-US" sz="3200" dirty="0" smtClean="0">
                <a:solidFill>
                  <a:srgbClr val="002060"/>
                </a:solidFill>
              </a:rPr>
              <a:t>wrong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rgbClr val="002060"/>
                </a:solidFill>
              </a:rPr>
              <a:t>TEMPER THEIR ENTHUSIASM </a:t>
            </a:r>
          </a:p>
          <a:p>
            <a:pPr eaLnBrk="1" hangingPunct="1"/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792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06" y="200628"/>
            <a:ext cx="4397825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PHILOSOPHY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268" y="200628"/>
            <a:ext cx="5396445" cy="64561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>
                <a:solidFill>
                  <a:srgbClr val="002060"/>
                </a:solidFill>
              </a:rPr>
              <a:t>We believe …</a:t>
            </a:r>
          </a:p>
          <a:p>
            <a:pPr marL="0" indent="0">
              <a:buNone/>
            </a:pPr>
            <a:endParaRPr lang="en-US" sz="1800" dirty="0" smtClean="0"/>
          </a:p>
          <a:p>
            <a:pPr marL="508000" lvl="1"/>
            <a:r>
              <a:rPr lang="en-US" sz="2800" b="1" dirty="0" smtClean="0"/>
              <a:t>Cash Flow not Dividends &amp; Interest</a:t>
            </a:r>
          </a:p>
          <a:p>
            <a:pPr marL="458788" lvl="1"/>
            <a:r>
              <a:rPr lang="en-US" sz="2800" b="1" dirty="0" smtClean="0"/>
              <a:t>Capital Needs with Reasonable Assumptions</a:t>
            </a:r>
          </a:p>
          <a:p>
            <a:pPr marL="458788" lvl="1"/>
            <a:r>
              <a:rPr lang="en-US" sz="2800" b="1" dirty="0" smtClean="0"/>
              <a:t>Goals Based Planning</a:t>
            </a:r>
          </a:p>
          <a:p>
            <a:pPr marL="458788" lvl="1"/>
            <a:r>
              <a:rPr lang="en-US" sz="2800" b="1" dirty="0" smtClean="0"/>
              <a:t>Tax Constraints</a:t>
            </a:r>
          </a:p>
          <a:p>
            <a:pPr marL="458788" lvl="1"/>
            <a:r>
              <a:rPr lang="en-US" sz="2800" b="1" dirty="0" smtClean="0"/>
              <a:t>Efficient Market Hypothesis</a:t>
            </a:r>
          </a:p>
        </p:txBody>
      </p:sp>
    </p:spTree>
    <p:extLst>
      <p:ext uri="{BB962C8B-B14F-4D97-AF65-F5344CB8AC3E}">
        <p14:creationId xmlns:p14="http://schemas.microsoft.com/office/powerpoint/2010/main" val="42001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/>
          <p:nvPr/>
        </p:nvPicPr>
        <p:blipFill rotWithShape="1">
          <a:blip r:embed="rId2"/>
          <a:srcRect l="33418" t="63948" r="33595" b="10503"/>
          <a:stretch/>
        </p:blipFill>
        <p:spPr bwMode="auto">
          <a:xfrm>
            <a:off x="1857260" y="511383"/>
            <a:ext cx="5486400" cy="5852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625" y="630572"/>
            <a:ext cx="68873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A 26.4% GAIN IN 6 MONTHS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4205" y="4976070"/>
            <a:ext cx="45370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34205" y="5354972"/>
            <a:ext cx="2105637" cy="16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3963" y="3801611"/>
            <a:ext cx="847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7001" y="4197291"/>
            <a:ext cx="2671894" cy="8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27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61611">
            <a:off x="-512175" y="1589173"/>
            <a:ext cx="4635446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TOP 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TAKEAWAYS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46" y="457201"/>
            <a:ext cx="4658735" cy="43622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3 P’s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Value vs. Performance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 – Don’t Forget the Public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Use Behavioral Finance Techniques and Framing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Educate &amp; Empower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Remember What It’s All About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82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06" y="200628"/>
            <a:ext cx="4397825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PHILOSOPHY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268" y="200628"/>
            <a:ext cx="5566732" cy="64561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002060"/>
                </a:solidFill>
              </a:rPr>
              <a:t>We believe in…</a:t>
            </a:r>
          </a:p>
          <a:p>
            <a:pPr marL="0" indent="0">
              <a:buNone/>
            </a:pPr>
            <a:endParaRPr lang="en-US" sz="1800" dirty="0"/>
          </a:p>
          <a:p>
            <a:pPr marL="569913" lvl="1" indent="-288925"/>
            <a:r>
              <a:rPr lang="en-US" sz="2800" b="1" dirty="0"/>
              <a:t>Value</a:t>
            </a:r>
          </a:p>
          <a:p>
            <a:pPr marL="569913" lvl="1" indent="-288925"/>
            <a:r>
              <a:rPr lang="en-US" sz="2800" b="1" dirty="0"/>
              <a:t>Active AND Passive</a:t>
            </a:r>
          </a:p>
          <a:p>
            <a:pPr marL="569913" lvl="1" indent="-288925"/>
            <a:r>
              <a:rPr lang="en-US" sz="2800" b="1" dirty="0"/>
              <a:t>Asset Allocation largest determinate of LT Return</a:t>
            </a:r>
          </a:p>
          <a:p>
            <a:pPr marL="569913" lvl="1" indent="-288925"/>
            <a:r>
              <a:rPr lang="en-US" sz="2800" b="1" dirty="0"/>
              <a:t>Future Markets and Returns will be Modest</a:t>
            </a:r>
          </a:p>
          <a:p>
            <a:pPr marL="569913" lvl="1" indent="-288925"/>
            <a:r>
              <a:rPr lang="en-US" sz="2800" b="1" dirty="0"/>
              <a:t>A</a:t>
            </a:r>
            <a:r>
              <a:rPr lang="en-US" sz="2800" b="1" dirty="0" smtClean="0"/>
              <a:t> </a:t>
            </a:r>
            <a:r>
              <a:rPr lang="en-US" sz="2800" b="1" dirty="0"/>
              <a:t>Written Investment Policy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4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PROCESS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80" y="1466767"/>
            <a:ext cx="8178120" cy="476666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We are fee-only and therefore minimize conflicts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We work in teams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We use goals-based capital needs analysis with forward looking assumptions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We distinguish between risk tolerance, risk capacity &amp; risk need.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We use the financial planning process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PEOPLE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80" y="1861050"/>
            <a:ext cx="8178120" cy="4766661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We believe in Credentials – all advisors hold the CFP designation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Our practitioners adhere to a Code of Ethics &amp; a Fiduciary Relationship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We believe in staying current with academic research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80" y="546733"/>
            <a:ext cx="8178120" cy="9010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#2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ESTABLISHING VALUE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405" y="2973642"/>
            <a:ext cx="3311008" cy="2892992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The Creak and the Carpenter…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3" y="867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KEY #3 - THE “WHO”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PUBLIC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984" y="1192971"/>
            <a:ext cx="5931018" cy="55598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Public Relations “B’s”</a:t>
            </a:r>
          </a:p>
          <a:p>
            <a:pPr marL="628650" lvl="1" indent="-288925"/>
            <a:r>
              <a:rPr lang="en-US" sz="2800" b="1" dirty="0" smtClean="0"/>
              <a:t>Be Aware</a:t>
            </a:r>
          </a:p>
          <a:p>
            <a:pPr marL="628650" lvl="1" indent="-288925"/>
            <a:r>
              <a:rPr lang="en-US" sz="2800" b="1" dirty="0" smtClean="0"/>
              <a:t>Be Available</a:t>
            </a:r>
          </a:p>
          <a:p>
            <a:pPr marL="628650" lvl="1" indent="-288925"/>
            <a:r>
              <a:rPr lang="en-US" sz="2800" b="1" dirty="0" smtClean="0"/>
              <a:t>Be Interesting &amp;Controversial</a:t>
            </a:r>
          </a:p>
          <a:p>
            <a:pPr marL="628650" lvl="1" indent="-288925"/>
            <a:r>
              <a:rPr lang="en-US" sz="2800" b="1" dirty="0" smtClean="0"/>
              <a:t>Be Dependable</a:t>
            </a:r>
          </a:p>
          <a:p>
            <a:pPr marL="628650" lvl="1" indent="-288925"/>
            <a:r>
              <a:rPr lang="en-US" sz="2800" b="1" dirty="0" smtClean="0"/>
              <a:t>Be Professional</a:t>
            </a:r>
          </a:p>
          <a:p>
            <a:pPr marL="628650" lvl="1" indent="-288925"/>
            <a:r>
              <a:rPr lang="en-US" sz="2800" b="1" dirty="0" smtClean="0"/>
              <a:t>Be a Resource</a:t>
            </a:r>
          </a:p>
          <a:p>
            <a:pPr marL="628650" lvl="1" indent="-288925"/>
            <a:r>
              <a:rPr lang="en-US" sz="2800" b="1" dirty="0" smtClean="0"/>
              <a:t>Be Proactive</a:t>
            </a:r>
          </a:p>
          <a:p>
            <a:pPr marL="628650" lvl="1" indent="-288925"/>
            <a:r>
              <a:rPr lang="en-US" sz="2800" b="1" dirty="0" smtClean="0"/>
              <a:t>Be Patient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 PFP Section">
  <a:themeElements>
    <a:clrScheme name="AICPA_20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76092"/>
      </a:accent1>
      <a:accent2>
        <a:srgbClr val="953735"/>
      </a:accent2>
      <a:accent3>
        <a:srgbClr val="77933C"/>
      </a:accent3>
      <a:accent4>
        <a:srgbClr val="604A7B"/>
      </a:accent4>
      <a:accent5>
        <a:srgbClr val="31859C"/>
      </a:accent5>
      <a:accent6>
        <a:srgbClr val="E46C0A"/>
      </a:accent6>
      <a:hlink>
        <a:srgbClr val="0000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AICPA PFP15 PPT Template</Template>
  <TotalTime>643</TotalTime>
  <Words>671</Words>
  <Application>Microsoft Office PowerPoint</Application>
  <PresentationFormat>On-screen Show (4:3)</PresentationFormat>
  <Paragraphs>227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Century Gothic</vt:lpstr>
      <vt:lpstr>Lucida Grande</vt:lpstr>
      <vt:lpstr>Monotype Sorts</vt:lpstr>
      <vt:lpstr>Times New Roman</vt:lpstr>
      <vt:lpstr>Wingdings</vt:lpstr>
      <vt:lpstr>ヒラギノ角ゴ Pro W3</vt:lpstr>
      <vt:lpstr>Conf PFP Section</vt:lpstr>
      <vt:lpstr>Picture (32-bit)</vt:lpstr>
      <vt:lpstr>Acrobat Document</vt:lpstr>
      <vt:lpstr>     EFFECTIVE COMMUNICATION  AICPA PFP CONFERENCE January 17-19, 2015</vt:lpstr>
      <vt:lpstr>PowerPoint Presentation</vt:lpstr>
      <vt:lpstr>KEY # 1  THE “WHAT”</vt:lpstr>
      <vt:lpstr>PHILOSOPHY</vt:lpstr>
      <vt:lpstr>PHILOSOPHY</vt:lpstr>
      <vt:lpstr>PROCESS</vt:lpstr>
      <vt:lpstr>PEOPLE</vt:lpstr>
      <vt:lpstr>KEY #2 ESTABLISHING VALUE</vt:lpstr>
      <vt:lpstr>KEY #3 - THE “WHO” THE PUBLIC</vt:lpstr>
      <vt:lpstr>KEY #4 – THE “WHO” THE PROSPECT</vt:lpstr>
      <vt:lpstr>KEY #5 – THE “WHO” THE CLIENT</vt:lpstr>
      <vt:lpstr>KEY #6 - THE “HOW” BEHAVIORAL FINANCE TECHNIQUES</vt:lpstr>
      <vt:lpstr>HEURISTICS</vt:lpstr>
      <vt:lpstr>OVERCONFIDENCE </vt:lpstr>
      <vt:lpstr>REPRESENTATIVENESS</vt:lpstr>
      <vt:lpstr>REPRESENTATIVENESS</vt:lpstr>
      <vt:lpstr>  REPRESENTATIVENESS</vt:lpstr>
      <vt:lpstr>MENTAL ACCOUNTING</vt:lpstr>
      <vt:lpstr>MENTAL MATHEMATICS</vt:lpstr>
      <vt:lpstr>KEY # 7 – THE “HOW” FRAMING</vt:lpstr>
      <vt:lpstr>PowerPoint Presentation</vt:lpstr>
      <vt:lpstr>FRAMING</vt:lpstr>
      <vt:lpstr>FRAMING</vt:lpstr>
      <vt:lpstr>FRAMING</vt:lpstr>
      <vt:lpstr>FRAMING</vt:lpstr>
      <vt:lpstr>FRAMING   </vt:lpstr>
      <vt:lpstr>PowerPoint Presentation</vt:lpstr>
      <vt:lpstr>PowerPoint Presentation</vt:lpstr>
      <vt:lpstr>PowerPoint Presentation</vt:lpstr>
      <vt:lpstr>PowerPoint Presentation</vt:lpstr>
      <vt:lpstr>KEY #8 Interactivity</vt:lpstr>
      <vt:lpstr>PowerPoint Presentation</vt:lpstr>
      <vt:lpstr>PowerPoint Presentation</vt:lpstr>
      <vt:lpstr>PowerPoint Presentation</vt:lpstr>
      <vt:lpstr>PowerPoint Presentation</vt:lpstr>
      <vt:lpstr>  BAD NEWS IS GOOD NEWS GOOD NEWS IS BAD NEWS </vt:lpstr>
      <vt:lpstr>BAD NEWS</vt:lpstr>
      <vt:lpstr>PowerPoint Presentation</vt:lpstr>
      <vt:lpstr>GOOD NEWS</vt:lpstr>
      <vt:lpstr>PowerPoint Presentation</vt:lpstr>
      <vt:lpstr>TOP  TAKEAWAYS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AICPA PFP CONFERENCE January 17-19, 2015</dc:title>
  <dc:creator>DEENA KATZ</dc:creator>
  <cp:lastModifiedBy>rhuebscher</cp:lastModifiedBy>
  <cp:revision>71</cp:revision>
  <dcterms:created xsi:type="dcterms:W3CDTF">2014-12-04T14:24:40Z</dcterms:created>
  <dcterms:modified xsi:type="dcterms:W3CDTF">2015-02-03T18:05:28Z</dcterms:modified>
</cp:coreProperties>
</file>